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98" r:id="rId4"/>
    <p:sldId id="299" r:id="rId5"/>
    <p:sldId id="286" r:id="rId6"/>
    <p:sldId id="287" r:id="rId7"/>
    <p:sldId id="288" r:id="rId8"/>
    <p:sldId id="289" r:id="rId9"/>
    <p:sldId id="290" r:id="rId10"/>
    <p:sldId id="291" r:id="rId11"/>
    <p:sldId id="294" r:id="rId12"/>
    <p:sldId id="295" r:id="rId13"/>
    <p:sldId id="296" r:id="rId14"/>
    <p:sldId id="297" r:id="rId15"/>
    <p:sldId id="292" r:id="rId16"/>
    <p:sldId id="258" r:id="rId17"/>
    <p:sldId id="263" r:id="rId18"/>
    <p:sldId id="264" r:id="rId19"/>
    <p:sldId id="273" r:id="rId20"/>
    <p:sldId id="274" r:id="rId21"/>
    <p:sldId id="277" r:id="rId22"/>
    <p:sldId id="276" r:id="rId23"/>
    <p:sldId id="268" r:id="rId24"/>
    <p:sldId id="279" r:id="rId25"/>
    <p:sldId id="280" r:id="rId26"/>
    <p:sldId id="285" r:id="rId27"/>
    <p:sldId id="281" r:id="rId28"/>
    <p:sldId id="284" r:id="rId29"/>
    <p:sldId id="259" r:id="rId30"/>
    <p:sldId id="261" r:id="rId3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6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72134" autoAdjust="0"/>
  </p:normalViewPr>
  <p:slideViewPr>
    <p:cSldViewPr snapToGrid="0" snapToObjects="1">
      <p:cViewPr varScale="1">
        <p:scale>
          <a:sx n="50" d="100"/>
          <a:sy n="50" d="100"/>
        </p:scale>
        <p:origin x="-199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2F504-0CD7-4516-92CB-B958D7AC664F}" type="datetimeFigureOut">
              <a:rPr lang="zh-CN" altLang="en-US" smtClean="0"/>
              <a:t>2015/4/24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499A0-8086-4E65-98EC-E46787A14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53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996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625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2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389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625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625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625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全球架构满足用户访问体验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62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Every day,</a:t>
            </a:r>
            <a:r>
              <a:rPr lang="en-US" baseline="0" dirty="0" smtClean="0"/>
              <a:t> </a:t>
            </a:r>
            <a:r>
              <a:rPr lang="en-US" dirty="0" smtClean="0"/>
              <a:t>I am truly</a:t>
            </a:r>
            <a:r>
              <a:rPr lang="en-US" baseline="0" dirty="0" smtClean="0"/>
              <a:t> amazed to see at the depth and breadth of the AWS use cases. Every now and then, we see a truly innovative use of AWS that fascinates me. 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AWS has hundreds of thousands of customers in 190 countries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made up of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companies of every size and in virtually every industry. We have amazing traction in the mobile space. 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are powering some of the most popular mobile businesses around the world. This include high profile mobile startups like Instagram, Spotify,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Airbnb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, Pinterest, and Dropbox to large enterprises with mobile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usecaes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such Vodafone,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PBS, Samsung,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Nokia, 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High profile startups and enterprises trust AWS for its scale, flexibility and low cost.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90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Its not just productivity</a:t>
            </a:r>
            <a:r>
              <a:rPr lang="en-US" baseline="0" dirty="0" smtClean="0"/>
              <a:t> apps and enterprise mobile apps, but some of the largest mobile gaming Clash of clans, Cut the rope top games in </a:t>
            </a:r>
            <a:r>
              <a:rPr lang="en-US" baseline="0" dirty="0" err="1" smtClean="0"/>
              <a:t>appstores</a:t>
            </a:r>
            <a:r>
              <a:rPr lang="en-US" baseline="0" dirty="0" smtClean="0"/>
              <a:t>, run on AWS.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094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* fast moving</a:t>
            </a:r>
          </a:p>
          <a:p>
            <a:r>
              <a:rPr lang="en-US" dirty="0" smtClean="0"/>
              <a:t>		* new trends coming/going</a:t>
            </a:r>
          </a:p>
          <a:p>
            <a:r>
              <a:rPr lang="en-US" dirty="0" smtClean="0"/>
              <a:t>		* new devices but need to support the old ones as well (different versions of the app)</a:t>
            </a:r>
          </a:p>
          <a:p>
            <a:r>
              <a:rPr lang="en-US" dirty="0" smtClean="0"/>
              <a:t>		* new hardware/software features</a:t>
            </a:r>
          </a:p>
          <a:p>
            <a:r>
              <a:rPr lang="en-US" dirty="0" smtClean="0"/>
              <a:t>		- -&gt; agility on client and server side</a:t>
            </a:r>
          </a:p>
          <a:p>
            <a:r>
              <a:rPr lang="en-US" dirty="0" smtClean="0"/>
              <a:t>		- -&gt; backwards compatible</a:t>
            </a:r>
          </a:p>
          <a:p>
            <a:r>
              <a:rPr lang="en-US" dirty="0" smtClean="0"/>
              <a:t>		- -&gt; track the direction (marketing campaigns)</a:t>
            </a:r>
          </a:p>
          <a:p>
            <a:r>
              <a:rPr lang="en-US" dirty="0" smtClean="0"/>
              <a:t>	* need to differentiate/innovate</a:t>
            </a:r>
          </a:p>
          <a:p>
            <a:r>
              <a:rPr lang="en-US" dirty="0" smtClean="0"/>
              <a:t>		* consumers need to be aware of your app and use it ongoing</a:t>
            </a:r>
          </a:p>
          <a:p>
            <a:r>
              <a:rPr lang="en-US" dirty="0" smtClean="0"/>
              <a:t>		* others can build similar apps very fast</a:t>
            </a:r>
          </a:p>
          <a:p>
            <a:r>
              <a:rPr lang="en-US" dirty="0" smtClean="0"/>
              <a:t>		- -&gt; know your customer</a:t>
            </a:r>
          </a:p>
          <a:p>
            <a:r>
              <a:rPr lang="en-US" dirty="0" smtClean="0"/>
              <a:t>		- -&gt; agility on client and server side</a:t>
            </a:r>
          </a:p>
          <a:p>
            <a:r>
              <a:rPr lang="en-US" dirty="0" smtClean="0"/>
              <a:t>		- -&gt; try to make your users use the app every day</a:t>
            </a:r>
          </a:p>
          <a:p>
            <a:r>
              <a:rPr lang="en-US" dirty="0" smtClean="0"/>
              <a:t>	* consumer market</a:t>
            </a:r>
          </a:p>
          <a:p>
            <a:r>
              <a:rPr lang="en-US" dirty="0" smtClean="0"/>
              <a:t>		* lot's of users if successful</a:t>
            </a:r>
          </a:p>
          <a:p>
            <a:r>
              <a:rPr lang="en-US" dirty="0" smtClean="0"/>
              <a:t>		* world wide marked (play store/app store/...) -&gt; app runs world wide</a:t>
            </a:r>
          </a:p>
          <a:p>
            <a:r>
              <a:rPr lang="en-US" dirty="0" smtClean="0"/>
              <a:t>		- -&gt; scalability</a:t>
            </a:r>
          </a:p>
          <a:p>
            <a:r>
              <a:rPr lang="en-US" dirty="0" smtClean="0"/>
              <a:t>		- -&gt; geographic spread</a:t>
            </a:r>
          </a:p>
          <a:p>
            <a:r>
              <a:rPr lang="en-US" dirty="0" smtClean="0"/>
              <a:t>		- -&gt; keep you backend running 24/7</a:t>
            </a:r>
          </a:p>
          <a:p>
            <a:endParaRPr lang="en-US" dirty="0" smtClean="0"/>
          </a:p>
          <a:p>
            <a:r>
              <a:rPr lang="en-US" dirty="0" smtClean="0"/>
              <a:t>	- -&gt; agility</a:t>
            </a:r>
          </a:p>
          <a:p>
            <a:r>
              <a:rPr lang="en-US" dirty="0" smtClean="0"/>
              <a:t>		* easy to integrate new features</a:t>
            </a:r>
          </a:p>
          <a:p>
            <a:r>
              <a:rPr lang="en-US" dirty="0" smtClean="0"/>
              <a:t>	- -&gt; backwards compatible</a:t>
            </a:r>
          </a:p>
          <a:p>
            <a:r>
              <a:rPr lang="en-US" dirty="0" smtClean="0"/>
              <a:t>		* rich </a:t>
            </a:r>
            <a:r>
              <a:rPr lang="en-US" dirty="0" err="1" smtClean="0"/>
              <a:t>api</a:t>
            </a:r>
            <a:r>
              <a:rPr lang="en-US" dirty="0" smtClean="0"/>
              <a:t> that is extendable but does not costs years of discussions between the teams</a:t>
            </a:r>
          </a:p>
          <a:p>
            <a:r>
              <a:rPr lang="en-US" dirty="0" smtClean="0"/>
              <a:t>	- -&gt; track the direction</a:t>
            </a:r>
          </a:p>
          <a:p>
            <a:r>
              <a:rPr lang="en-US" dirty="0" smtClean="0"/>
              <a:t>		* track how the app behaves</a:t>
            </a:r>
          </a:p>
          <a:p>
            <a:r>
              <a:rPr lang="en-US" dirty="0" smtClean="0"/>
              <a:t>	- -&gt; know your customer</a:t>
            </a:r>
          </a:p>
          <a:p>
            <a:r>
              <a:rPr lang="en-US" dirty="0" smtClean="0"/>
              <a:t>		* track who is using your app</a:t>
            </a:r>
          </a:p>
          <a:p>
            <a:r>
              <a:rPr lang="en-US" dirty="0" smtClean="0"/>
              <a:t>	- -&gt; push the app open</a:t>
            </a:r>
          </a:p>
          <a:p>
            <a:r>
              <a:rPr lang="en-US" dirty="0" smtClean="0"/>
              <a:t>		* integrate with push services to make users use your app every day</a:t>
            </a:r>
          </a:p>
          <a:p>
            <a:r>
              <a:rPr lang="en-US" dirty="0" smtClean="0"/>
              <a:t>	- -&gt; scalability</a:t>
            </a:r>
          </a:p>
          <a:p>
            <a:r>
              <a:rPr lang="en-US" dirty="0" smtClean="0"/>
              <a:t>		* add compute power when needed</a:t>
            </a:r>
          </a:p>
          <a:p>
            <a:r>
              <a:rPr lang="en-US" dirty="0" smtClean="0"/>
              <a:t>		* scale parts of your infrastructure when needed</a:t>
            </a:r>
          </a:p>
          <a:p>
            <a:r>
              <a:rPr lang="en-US" dirty="0" smtClean="0"/>
              <a:t>	- -&gt; geographic spread</a:t>
            </a:r>
          </a:p>
          <a:p>
            <a:r>
              <a:rPr lang="en-US" dirty="0" smtClean="0"/>
              <a:t>		* global deployment if the geographical spread is too wide</a:t>
            </a:r>
          </a:p>
          <a:p>
            <a:r>
              <a:rPr lang="en-US" dirty="0" smtClean="0"/>
              <a:t>	- -&gt; keep you backend running 24/7</a:t>
            </a:r>
          </a:p>
          <a:p>
            <a:r>
              <a:rPr lang="en-US" dirty="0" smtClean="0"/>
              <a:t>		* how do you keep your infrastructure running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69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944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41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449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499A0-8086-4E65-98EC-E46787A146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24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8C42-C07D-B745-AB5E-E43FB52A65C3}" type="datetimeFigureOut">
              <a:rPr kumimoji="1" lang="zh-CN" altLang="en-US" smtClean="0"/>
              <a:pPr/>
              <a:t>2015/4/24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1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68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emf"/><Relationship Id="rId4" Type="http://schemas.openxmlformats.org/officeDocument/2006/relationships/image" Target="../media/image69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5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11" Type="http://schemas.openxmlformats.org/officeDocument/2006/relationships/image" Target="../media/image92.png"/><Relationship Id="rId5" Type="http://schemas.openxmlformats.org/officeDocument/2006/relationships/image" Target="../media/image69.png"/><Relationship Id="rId15" Type="http://schemas.openxmlformats.org/officeDocument/2006/relationships/image" Target="../media/image77.png"/><Relationship Id="rId10" Type="http://schemas.openxmlformats.org/officeDocument/2006/relationships/image" Target="../media/image90.png"/><Relationship Id="rId4" Type="http://schemas.openxmlformats.org/officeDocument/2006/relationships/image" Target="../media/image68.png"/><Relationship Id="rId9" Type="http://schemas.openxmlformats.org/officeDocument/2006/relationships/image" Target="../media/image78.png"/><Relationship Id="rId1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12" Type="http://schemas.openxmlformats.org/officeDocument/2006/relationships/image" Target="../media/image91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89.png"/><Relationship Id="rId5" Type="http://schemas.openxmlformats.org/officeDocument/2006/relationships/image" Target="../media/image69.png"/><Relationship Id="rId15" Type="http://schemas.openxmlformats.org/officeDocument/2006/relationships/image" Target="../media/image95.png"/><Relationship Id="rId10" Type="http://schemas.openxmlformats.org/officeDocument/2006/relationships/image" Target="../media/image92.png"/><Relationship Id="rId4" Type="http://schemas.openxmlformats.org/officeDocument/2006/relationships/image" Target="../media/image68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106.jpe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11" Type="http://schemas.openxmlformats.org/officeDocument/2006/relationships/image" Target="../media/image84.png"/><Relationship Id="rId5" Type="http://schemas.openxmlformats.org/officeDocument/2006/relationships/image" Target="../media/image114.png"/><Relationship Id="rId10" Type="http://schemas.openxmlformats.org/officeDocument/2006/relationships/image" Target="../media/image108.png"/><Relationship Id="rId4" Type="http://schemas.openxmlformats.org/officeDocument/2006/relationships/image" Target="../media/image113.png"/><Relationship Id="rId9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6" Type="http://schemas.microsoft.com/office/2007/relationships/hdphoto" Target="../media/hdphoto4.wdp"/><Relationship Id="rId21" Type="http://schemas.openxmlformats.org/officeDocument/2006/relationships/image" Target="../media/image21.png"/><Relationship Id="rId34" Type="http://schemas.microsoft.com/office/2007/relationships/hdphoto" Target="../media/hdphoto8.wdp"/><Relationship Id="rId42" Type="http://schemas.openxmlformats.org/officeDocument/2006/relationships/image" Target="../media/image34.png"/><Relationship Id="rId47" Type="http://schemas.microsoft.com/office/2007/relationships/hdphoto" Target="../media/hdphoto11.wdp"/><Relationship Id="rId50" Type="http://schemas.openxmlformats.org/officeDocument/2006/relationships/image" Target="../media/image40.png"/><Relationship Id="rId55" Type="http://schemas.microsoft.com/office/2007/relationships/hdphoto" Target="../media/hdphoto15.wdp"/><Relationship Id="rId63" Type="http://schemas.microsoft.com/office/2007/relationships/hdphoto" Target="../media/hdphoto19.wdp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9" Type="http://schemas.openxmlformats.org/officeDocument/2006/relationships/image" Target="../media/image26.png"/><Relationship Id="rId11" Type="http://schemas.microsoft.com/office/2007/relationships/hdphoto" Target="../media/hdphoto2.wdp"/><Relationship Id="rId24" Type="http://schemas.microsoft.com/office/2007/relationships/hdphoto" Target="../media/hdphoto3.wdp"/><Relationship Id="rId32" Type="http://schemas.microsoft.com/office/2007/relationships/hdphoto" Target="../media/hdphoto7.wdp"/><Relationship Id="rId37" Type="http://schemas.microsoft.com/office/2007/relationships/hdphoto" Target="../media/hdphoto9.wdp"/><Relationship Id="rId40" Type="http://schemas.openxmlformats.org/officeDocument/2006/relationships/image" Target="../media/image32.png"/><Relationship Id="rId45" Type="http://schemas.openxmlformats.org/officeDocument/2006/relationships/image" Target="../media/image37.png"/><Relationship Id="rId53" Type="http://schemas.microsoft.com/office/2007/relationships/hdphoto" Target="../media/hdphoto14.wdp"/><Relationship Id="rId58" Type="http://schemas.openxmlformats.org/officeDocument/2006/relationships/image" Target="../media/image44.png"/><Relationship Id="rId66" Type="http://schemas.openxmlformats.org/officeDocument/2006/relationships/image" Target="../media/image49.png"/><Relationship Id="rId5" Type="http://schemas.openxmlformats.org/officeDocument/2006/relationships/image" Target="../media/image7.png"/><Relationship Id="rId61" Type="http://schemas.microsoft.com/office/2007/relationships/hdphoto" Target="../media/hdphoto18.wdp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5.png"/><Relationship Id="rId30" Type="http://schemas.microsoft.com/office/2007/relationships/hdphoto" Target="../media/hdphoto6.wdp"/><Relationship Id="rId35" Type="http://schemas.openxmlformats.org/officeDocument/2006/relationships/image" Target="../media/image29.png"/><Relationship Id="rId43" Type="http://schemas.openxmlformats.org/officeDocument/2006/relationships/image" Target="../media/image35.png"/><Relationship Id="rId48" Type="http://schemas.openxmlformats.org/officeDocument/2006/relationships/image" Target="../media/image39.png"/><Relationship Id="rId56" Type="http://schemas.openxmlformats.org/officeDocument/2006/relationships/image" Target="../media/image43.png"/><Relationship Id="rId64" Type="http://schemas.openxmlformats.org/officeDocument/2006/relationships/image" Target="../media/image47.png"/><Relationship Id="rId8" Type="http://schemas.openxmlformats.org/officeDocument/2006/relationships/image" Target="../media/image9.png"/><Relationship Id="rId51" Type="http://schemas.microsoft.com/office/2007/relationships/hdphoto" Target="../media/hdphoto13.wdp"/><Relationship Id="rId3" Type="http://schemas.openxmlformats.org/officeDocument/2006/relationships/image" Target="../media/image5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38" Type="http://schemas.openxmlformats.org/officeDocument/2006/relationships/image" Target="../media/image31.png"/><Relationship Id="rId46" Type="http://schemas.openxmlformats.org/officeDocument/2006/relationships/image" Target="../media/image38.png"/><Relationship Id="rId59" Type="http://schemas.microsoft.com/office/2007/relationships/hdphoto" Target="../media/hdphoto17.wdp"/><Relationship Id="rId67" Type="http://schemas.openxmlformats.org/officeDocument/2006/relationships/image" Target="../media/image50.png"/><Relationship Id="rId20" Type="http://schemas.openxmlformats.org/officeDocument/2006/relationships/image" Target="../media/image20.png"/><Relationship Id="rId41" Type="http://schemas.openxmlformats.org/officeDocument/2006/relationships/image" Target="../media/image33.png"/><Relationship Id="rId54" Type="http://schemas.openxmlformats.org/officeDocument/2006/relationships/image" Target="../media/image42.png"/><Relationship Id="rId6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microsoft.com/office/2007/relationships/hdphoto" Target="../media/hdphoto5.wdp"/><Relationship Id="rId36" Type="http://schemas.openxmlformats.org/officeDocument/2006/relationships/image" Target="../media/image30.png"/><Relationship Id="rId49" Type="http://schemas.microsoft.com/office/2007/relationships/hdphoto" Target="../media/hdphoto12.wdp"/><Relationship Id="rId57" Type="http://schemas.microsoft.com/office/2007/relationships/hdphoto" Target="../media/hdphoto16.wdp"/><Relationship Id="rId10" Type="http://schemas.openxmlformats.org/officeDocument/2006/relationships/image" Target="../media/image11.png"/><Relationship Id="rId31" Type="http://schemas.openxmlformats.org/officeDocument/2006/relationships/image" Target="../media/image27.png"/><Relationship Id="rId44" Type="http://schemas.openxmlformats.org/officeDocument/2006/relationships/image" Target="../media/image36.png"/><Relationship Id="rId52" Type="http://schemas.openxmlformats.org/officeDocument/2006/relationships/image" Target="../media/image41.png"/><Relationship Id="rId60" Type="http://schemas.openxmlformats.org/officeDocument/2006/relationships/image" Target="../media/image45.png"/><Relationship Id="rId65" Type="http://schemas.openxmlformats.org/officeDocument/2006/relationships/image" Target="../media/image4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microsoft.com/office/2007/relationships/hdphoto" Target="../media/hdphoto10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://www.infoq.com/c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hyperlink" Target="http://e.weibo.com/infoqchina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4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gif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microsoft.com/office/2007/relationships/hdphoto" Target="../media/hdphoto20.wdp"/><Relationship Id="rId4" Type="http://schemas.openxmlformats.org/officeDocument/2006/relationships/image" Target="../media/image52.png"/><Relationship Id="rId9" Type="http://schemas.openxmlformats.org/officeDocument/2006/relationships/image" Target="../media/image57.jpg"/><Relationship Id="rId1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8783" y="3995678"/>
            <a:ext cx="88259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chemeClr val="accent6"/>
                </a:solidFill>
                <a:latin typeface="+mj-ea"/>
                <a:ea typeface="+mj-ea"/>
              </a:rPr>
              <a:t>AWS</a:t>
            </a:r>
            <a:r>
              <a:rPr lang="zh-CN" altLang="en-US" sz="3600" dirty="0" smtClean="0">
                <a:solidFill>
                  <a:schemeClr val="accent6"/>
                </a:solidFill>
                <a:latin typeface="+mj-ea"/>
                <a:ea typeface="+mj-ea"/>
              </a:rPr>
              <a:t>云平台的移动应用服务</a:t>
            </a:r>
            <a:endParaRPr lang="en-US" altLang="zh-CN" sz="3600" dirty="0" smtClean="0">
              <a:solidFill>
                <a:schemeClr val="accent6"/>
              </a:solidFill>
              <a:latin typeface="+mj-ea"/>
              <a:ea typeface="+mj-ea"/>
            </a:endParaRPr>
          </a:p>
          <a:p>
            <a:r>
              <a:rPr lang="en-US" altLang="zh-CN" sz="3600" dirty="0" smtClean="0">
                <a:solidFill>
                  <a:schemeClr val="accent6"/>
                </a:solidFill>
                <a:latin typeface="+mj-ea"/>
                <a:ea typeface="+mj-ea"/>
              </a:rPr>
              <a:t>		</a:t>
            </a:r>
            <a:r>
              <a:rPr lang="zh-CN" altLang="en-US" sz="3600" dirty="0" smtClean="0">
                <a:solidFill>
                  <a:schemeClr val="accent6"/>
                </a:solidFill>
                <a:latin typeface="+mj-ea"/>
                <a:ea typeface="+mj-ea"/>
              </a:rPr>
              <a:t>与</a:t>
            </a:r>
            <a:r>
              <a:rPr lang="en-US" altLang="zh-CN" sz="3600" dirty="0" smtClean="0">
                <a:solidFill>
                  <a:schemeClr val="accent6"/>
                </a:solidFill>
                <a:latin typeface="+mj-ea"/>
                <a:ea typeface="+mj-ea"/>
              </a:rPr>
              <a:t>TCL</a:t>
            </a:r>
            <a:r>
              <a:rPr lang="zh-CN" altLang="en-US" sz="3600" dirty="0" smtClean="0">
                <a:solidFill>
                  <a:schemeClr val="accent6"/>
                </a:solidFill>
                <a:latin typeface="+mj-ea"/>
                <a:ea typeface="+mj-ea"/>
              </a:rPr>
              <a:t>通讯移动应用后台架构最佳实践</a:t>
            </a:r>
            <a:endParaRPr lang="en-US" altLang="zh-CN" sz="3600" dirty="0" smtClean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2574" y="5618922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066A9"/>
                </a:solidFill>
                <a:latin typeface="+mn-ea"/>
              </a:rPr>
              <a:t>张荣</a:t>
            </a:r>
            <a:r>
              <a:rPr lang="zh-CN" altLang="en-US" sz="2000" dirty="0" smtClean="0">
                <a:solidFill>
                  <a:srgbClr val="2066A9"/>
                </a:solidFill>
                <a:latin typeface="+mn-ea"/>
              </a:rPr>
              <a:t>典</a:t>
            </a:r>
            <a:r>
              <a:rPr lang="en-US" altLang="zh-CN" sz="2000" dirty="0" smtClean="0">
                <a:solidFill>
                  <a:srgbClr val="2066A9"/>
                </a:solidFill>
                <a:latin typeface="+mn-ea"/>
              </a:rPr>
              <a:t>	AWS</a:t>
            </a:r>
            <a:r>
              <a:rPr lang="zh-CN" altLang="en-US" sz="2000" dirty="0" smtClean="0">
                <a:solidFill>
                  <a:srgbClr val="2066A9"/>
                </a:solidFill>
                <a:latin typeface="+mn-ea"/>
              </a:rPr>
              <a:t>中国解决方案架构师</a:t>
            </a:r>
            <a:endParaRPr lang="en-US" altLang="zh-CN" sz="2000" dirty="0" smtClean="0">
              <a:solidFill>
                <a:srgbClr val="2066A9"/>
              </a:solidFill>
              <a:latin typeface="+mn-ea"/>
            </a:endParaRPr>
          </a:p>
          <a:p>
            <a:r>
              <a:rPr lang="zh-CN" altLang="en-US" sz="2000" dirty="0" smtClean="0">
                <a:solidFill>
                  <a:srgbClr val="2066A9"/>
                </a:solidFill>
                <a:latin typeface="+mn-ea"/>
              </a:rPr>
              <a:t>陈峻</a:t>
            </a:r>
            <a:r>
              <a:rPr lang="en-US" altLang="zh-CN" sz="2000" dirty="0" smtClean="0">
                <a:solidFill>
                  <a:srgbClr val="2066A9"/>
                </a:solidFill>
                <a:latin typeface="+mn-ea"/>
              </a:rPr>
              <a:t>	TCL</a:t>
            </a:r>
            <a:r>
              <a:rPr lang="zh-CN" altLang="en-US" sz="2000" dirty="0" smtClean="0">
                <a:solidFill>
                  <a:srgbClr val="2066A9"/>
                </a:solidFill>
                <a:latin typeface="+mn-ea"/>
              </a:rPr>
              <a:t>通讯云平台技术总监</a:t>
            </a:r>
            <a:endParaRPr lang="en-US" sz="2000" dirty="0">
              <a:solidFill>
                <a:srgbClr val="2066A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783" y="6531817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2066A9"/>
                </a:solidFill>
                <a:latin typeface="+mn-ea"/>
              </a:rPr>
              <a:t>2015/04</a:t>
            </a:r>
            <a:endParaRPr lang="en-US" sz="2000" dirty="0">
              <a:solidFill>
                <a:srgbClr val="2066A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已经为你准备好了一切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780953" y="2657258"/>
            <a:ext cx="1919386" cy="3085543"/>
            <a:chOff x="3732975" y="1314419"/>
            <a:chExt cx="1919386" cy="3085543"/>
          </a:xfrm>
        </p:grpSpPr>
        <p:pic>
          <p:nvPicPr>
            <p:cNvPr id="23" name="Picture 22" descr="Android-Phon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5" y="1314419"/>
              <a:ext cx="1919386" cy="3085543"/>
            </a:xfrm>
            <a:prstGeom prst="rect">
              <a:avLst/>
            </a:prstGeom>
          </p:spPr>
        </p:pic>
        <p:pic>
          <p:nvPicPr>
            <p:cNvPr id="24" name="Picture 23" descr="your-app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21" y="2402987"/>
              <a:ext cx="863777" cy="89420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14235" y="2219755"/>
            <a:ext cx="4026895" cy="1163494"/>
            <a:chOff x="166257" y="876916"/>
            <a:chExt cx="4026895" cy="1163494"/>
          </a:xfrm>
        </p:grpSpPr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166257" y="876916"/>
              <a:ext cx="1844673" cy="8162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CN" altLang="en-US" sz="2400" dirty="0" smtClean="0">
                  <a:solidFill>
                    <a:schemeClr val="accent6"/>
                  </a:solidFill>
                </a:rPr>
                <a:t>认证与授权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cxnSp>
          <p:nvCxnSpPr>
            <p:cNvPr id="27" name="Elbow Connector 26"/>
            <p:cNvCxnSpPr>
              <a:endCxn id="26" idx="3"/>
            </p:cNvCxnSpPr>
            <p:nvPr/>
          </p:nvCxnSpPr>
          <p:spPr>
            <a:xfrm rot="10800000">
              <a:off x="2010931" y="1285052"/>
              <a:ext cx="2182221" cy="755358"/>
            </a:xfrm>
            <a:prstGeom prst="bentConnector3">
              <a:avLst>
                <a:gd name="adj1" fmla="val 24029"/>
              </a:avLst>
            </a:prstGeom>
            <a:ln w="28575" cmpd="sng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788581" y="1717292"/>
            <a:ext cx="3560823" cy="1731855"/>
            <a:chOff x="4740603" y="508566"/>
            <a:chExt cx="3560823" cy="1731855"/>
          </a:xfrm>
        </p:grpSpPr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6922645" y="508566"/>
              <a:ext cx="1378781" cy="4698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2400" dirty="0" smtClean="0">
                  <a:solidFill>
                    <a:schemeClr val="accent6"/>
                  </a:solidFill>
                  <a:latin typeface="+mn-ea"/>
                </a:rPr>
                <a:t>数据</a:t>
              </a:r>
              <a:r>
                <a:rPr lang="en-US" altLang="zh-CN" sz="2400" dirty="0" smtClean="0">
                  <a:solidFill>
                    <a:schemeClr val="accent6"/>
                  </a:solidFill>
                  <a:latin typeface="+mn-ea"/>
                </a:rPr>
                <a:t>API</a:t>
              </a:r>
              <a:endParaRPr lang="en-US" sz="2400" dirty="0">
                <a:solidFill>
                  <a:schemeClr val="accent6"/>
                </a:solidFill>
                <a:latin typeface="+mn-ea"/>
              </a:endParaRPr>
            </a:p>
          </p:txBody>
        </p:sp>
        <p:cxnSp>
          <p:nvCxnSpPr>
            <p:cNvPr id="30" name="Elbow Connector 29"/>
            <p:cNvCxnSpPr>
              <a:endCxn id="29" idx="1"/>
            </p:cNvCxnSpPr>
            <p:nvPr/>
          </p:nvCxnSpPr>
          <p:spPr>
            <a:xfrm flipV="1">
              <a:off x="4740603" y="743497"/>
              <a:ext cx="2182042" cy="1496924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513377" y="2932341"/>
            <a:ext cx="3061009" cy="856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00" indent="-162000">
              <a:spcBef>
                <a:spcPts val="0"/>
              </a:spcBef>
            </a:pPr>
            <a:r>
              <a:rPr lang="en-US" sz="1600" smtClean="0"/>
              <a:t>Authentication </a:t>
            </a:r>
            <a:r>
              <a:rPr lang="en-US" sz="1600" dirty="0" smtClean="0"/>
              <a:t>providers (Facebook, …, your own)</a:t>
            </a:r>
          </a:p>
          <a:p>
            <a:pPr marL="162000" indent="-162000">
              <a:spcBef>
                <a:spcPts val="0"/>
              </a:spcBef>
            </a:pPr>
            <a:r>
              <a:rPr lang="en-US" sz="1600" smtClean="0"/>
              <a:t>Unauthenticated </a:t>
            </a:r>
            <a:r>
              <a:rPr lang="en-US" sz="1600" dirty="0" smtClean="0"/>
              <a:t>user support</a:t>
            </a:r>
          </a:p>
          <a:p>
            <a:pPr marL="162000" indent="-162000" algn="ctr">
              <a:spcBef>
                <a:spcPts val="0"/>
              </a:spcBef>
            </a:pPr>
            <a:endParaRPr lang="en-US" sz="20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5714000" y="2178618"/>
            <a:ext cx="3061009" cy="3107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00" indent="-162000">
              <a:spcBef>
                <a:spcPts val="1200"/>
              </a:spcBef>
            </a:pPr>
            <a:r>
              <a:rPr lang="en-US" sz="1600" dirty="0"/>
              <a:t>a</a:t>
            </a:r>
            <a:r>
              <a:rPr lang="en-US" sz="1600" dirty="0" smtClean="0"/>
              <a:t>uthorize all calls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/>
              <a:t>r</a:t>
            </a:r>
            <a:r>
              <a:rPr lang="en-US" sz="1600" dirty="0" smtClean="0"/>
              <a:t>etrieve/sync user profile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/>
              <a:t>r</a:t>
            </a:r>
            <a:r>
              <a:rPr lang="en-US" sz="1600" dirty="0" smtClean="0"/>
              <a:t>ead/write shared data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 smtClean="0"/>
              <a:t>send data asynchronously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/>
              <a:t>s</a:t>
            </a:r>
            <a:r>
              <a:rPr lang="en-US" sz="1600" dirty="0" smtClean="0"/>
              <a:t>earch text/location data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 smtClean="0"/>
              <a:t>upload </a:t>
            </a:r>
            <a:r>
              <a:rPr lang="en-US" sz="1600" dirty="0"/>
              <a:t>user generated </a:t>
            </a:r>
            <a:r>
              <a:rPr lang="en-US" sz="1600" dirty="0" smtClean="0"/>
              <a:t>media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/>
              <a:t>u</a:t>
            </a:r>
            <a:r>
              <a:rPr lang="en-US" sz="1600" dirty="0" smtClean="0"/>
              <a:t>pload analytics data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/>
              <a:t>u</a:t>
            </a:r>
            <a:r>
              <a:rPr lang="en-US" sz="1600" dirty="0" smtClean="0"/>
              <a:t>pload real time data</a:t>
            </a:r>
            <a:endParaRPr lang="en-US" sz="20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272179" y="4261604"/>
            <a:ext cx="4141830" cy="776158"/>
            <a:chOff x="224201" y="2918765"/>
            <a:chExt cx="4141830" cy="776158"/>
          </a:xfrm>
        </p:grpSpPr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224201" y="2918765"/>
              <a:ext cx="1675442" cy="7761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2400" dirty="0" smtClean="0">
                  <a:solidFill>
                    <a:schemeClr val="accent6"/>
                  </a:solidFill>
                </a:rPr>
                <a:t>消息推送</a:t>
              </a:r>
              <a:endParaRPr lang="en-US" sz="2400" dirty="0" smtClean="0">
                <a:solidFill>
                  <a:schemeClr val="accent6"/>
                </a:solidFill>
              </a:endParaRPr>
            </a:p>
          </p:txBody>
        </p:sp>
        <p:cxnSp>
          <p:nvCxnSpPr>
            <p:cNvPr id="35" name="Elbow Connector 34"/>
            <p:cNvCxnSpPr>
              <a:endCxn id="34" idx="3"/>
            </p:cNvCxnSpPr>
            <p:nvPr/>
          </p:nvCxnSpPr>
          <p:spPr>
            <a:xfrm rot="10800000">
              <a:off x="1899644" y="3306844"/>
              <a:ext cx="2466387" cy="20963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058981" y="5118123"/>
            <a:ext cx="3290424" cy="750551"/>
            <a:chOff x="5168760" y="3230616"/>
            <a:chExt cx="3290424" cy="750551"/>
          </a:xfrm>
        </p:grpSpPr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6077996" y="3511305"/>
              <a:ext cx="2381188" cy="4698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2400" dirty="0" smtClean="0">
                  <a:solidFill>
                    <a:schemeClr val="accent6"/>
                  </a:solidFill>
                </a:rPr>
                <a:t>用户分析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cxnSp>
          <p:nvCxnSpPr>
            <p:cNvPr id="38" name="Elbow Connector 37"/>
            <p:cNvCxnSpPr>
              <a:endCxn id="37" idx="1"/>
            </p:cNvCxnSpPr>
            <p:nvPr/>
          </p:nvCxnSpPr>
          <p:spPr>
            <a:xfrm>
              <a:off x="5168760" y="3230616"/>
              <a:ext cx="909236" cy="5156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ontent Placeholder 2"/>
          <p:cNvSpPr txBox="1">
            <a:spLocks/>
          </p:cNvSpPr>
          <p:nvPr/>
        </p:nvSpPr>
        <p:spPr>
          <a:xfrm>
            <a:off x="5753396" y="5718169"/>
            <a:ext cx="3165043" cy="672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00" indent="-162000">
              <a:spcBef>
                <a:spcPts val="600"/>
              </a:spcBef>
            </a:pPr>
            <a:r>
              <a:rPr lang="en-US" sz="1600" dirty="0"/>
              <a:t>o</a:t>
            </a:r>
            <a:r>
              <a:rPr lang="en-US" sz="1600" dirty="0" smtClean="0"/>
              <a:t>ngoing/NRT</a:t>
            </a:r>
          </a:p>
          <a:p>
            <a:pPr marL="162000" indent="-162000">
              <a:spcBef>
                <a:spcPts val="600"/>
              </a:spcBef>
            </a:pPr>
            <a:r>
              <a:rPr lang="en-US" sz="1600" dirty="0"/>
              <a:t>m</a:t>
            </a:r>
            <a:r>
              <a:rPr lang="en-US" sz="1600" dirty="0" smtClean="0"/>
              <a:t>arketing campaigns</a:t>
            </a:r>
            <a:endParaRPr lang="en-US" sz="20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607398" y="3059284"/>
            <a:ext cx="2326782" cy="584776"/>
            <a:chOff x="559420" y="1600978"/>
            <a:chExt cx="2326782" cy="58477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420" y="1740159"/>
              <a:ext cx="304800" cy="3048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811746" y="1600978"/>
              <a:ext cx="20744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2A52C"/>
                  </a:solidFill>
                  <a:latin typeface="Arial"/>
                  <a:cs typeface="Arial"/>
                </a:defRPr>
              </a:lvl1pPr>
            </a:lstStyle>
            <a:p>
              <a:r>
                <a:rPr lang="en-US" dirty="0"/>
                <a:t>Amazon Cognito</a:t>
              </a:r>
            </a:p>
            <a:p>
              <a:r>
                <a:rPr lang="en-US" dirty="0"/>
                <a:t>(Identity Broker)</a:t>
              </a:r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329929" y="4984687"/>
            <a:ext cx="3061009" cy="1102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00" indent="-162000"/>
            <a:r>
              <a:rPr lang="en-US" sz="1600" smtClean="0"/>
              <a:t>Different </a:t>
            </a:r>
            <a:r>
              <a:rPr lang="en-US" sz="1600" dirty="0"/>
              <a:t>push providers (Apple/Google/...)</a:t>
            </a:r>
          </a:p>
          <a:p>
            <a:pPr marL="162000" indent="-162000"/>
            <a:r>
              <a:rPr lang="en-US" sz="1600" smtClean="0"/>
              <a:t>Shared </a:t>
            </a:r>
            <a:r>
              <a:rPr lang="en-US" sz="1600" dirty="0"/>
              <a:t>service </a:t>
            </a:r>
            <a:r>
              <a:rPr lang="en-US" sz="1600" dirty="0" smtClean="0"/>
              <a:t>to push to any phone that is registered</a:t>
            </a:r>
            <a:endParaRPr lang="en-US" sz="1600" dirty="0"/>
          </a:p>
          <a:p>
            <a:pPr marL="162000" indent="-162000" algn="ctr">
              <a:spcBef>
                <a:spcPts val="0"/>
              </a:spcBef>
            </a:pPr>
            <a:endParaRPr lang="en-US" sz="20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5692325" y="2189588"/>
            <a:ext cx="2684337" cy="338554"/>
            <a:chOff x="5828043" y="1197629"/>
            <a:chExt cx="2684337" cy="338554"/>
          </a:xfrm>
        </p:grpSpPr>
        <p:pic>
          <p:nvPicPr>
            <p:cNvPr id="47" name="Picture 46" descr="I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043" y="1226690"/>
              <a:ext cx="281116" cy="28111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6088849" y="1197629"/>
              <a:ext cx="2423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AWS IAM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666049" y="2560328"/>
            <a:ext cx="3117075" cy="347030"/>
            <a:chOff x="381000" y="2529520"/>
            <a:chExt cx="3117075" cy="347030"/>
          </a:xfrm>
        </p:grpSpPr>
        <p:sp>
          <p:nvSpPr>
            <p:cNvPr id="50" name="TextBox 49"/>
            <p:cNvSpPr txBox="1"/>
            <p:nvPr/>
          </p:nvSpPr>
          <p:spPr>
            <a:xfrm>
              <a:off x="673311" y="2529520"/>
              <a:ext cx="2824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rgbClr val="F2A52C"/>
                  </a:solidFill>
                  <a:latin typeface="Arial"/>
                  <a:cs typeface="Arial"/>
                </a:rPr>
                <a:t>Cognito</a:t>
              </a:r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 (Sync)</a:t>
              </a: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2571750"/>
              <a:ext cx="304800" cy="3048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5644364" y="2972172"/>
            <a:ext cx="3272851" cy="361621"/>
            <a:chOff x="5627938" y="1842336"/>
            <a:chExt cx="3272851" cy="361621"/>
          </a:xfrm>
        </p:grpSpPr>
        <p:sp>
          <p:nvSpPr>
            <p:cNvPr id="53" name="TextBox 52"/>
            <p:cNvSpPr txBox="1"/>
            <p:nvPr/>
          </p:nvSpPr>
          <p:spPr>
            <a:xfrm>
              <a:off x="5937633" y="1842336"/>
              <a:ext cx="2963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rgbClr val="F2A52C"/>
                  </a:solidFill>
                  <a:latin typeface="Arial"/>
                  <a:cs typeface="Arial"/>
                </a:rPr>
                <a:t>DynamoDB</a:t>
              </a:r>
              <a:endParaRPr lang="en-US" sz="1600" dirty="0" smtClean="0">
                <a:solidFill>
                  <a:srgbClr val="F2A52C"/>
                </a:solidFill>
                <a:latin typeface="Arial"/>
                <a:cs typeface="Arial"/>
              </a:endParaRPr>
            </a:p>
          </p:txBody>
        </p:sp>
        <p:pic>
          <p:nvPicPr>
            <p:cNvPr id="71" name="Picture 70" descr="DynamoDB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8" y="1861057"/>
              <a:ext cx="342900" cy="342900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660140" y="4139993"/>
            <a:ext cx="2724870" cy="374711"/>
            <a:chOff x="5612162" y="2476876"/>
            <a:chExt cx="2724870" cy="374711"/>
          </a:xfrm>
        </p:grpSpPr>
        <p:pic>
          <p:nvPicPr>
            <p:cNvPr id="73" name="Picture 72" descr="S3-Bucke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162" y="2486375"/>
              <a:ext cx="365212" cy="365212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5913501" y="2476876"/>
              <a:ext cx="2423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S3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690180" y="4534436"/>
            <a:ext cx="3399912" cy="351638"/>
            <a:chOff x="5642202" y="2808207"/>
            <a:chExt cx="3399912" cy="351638"/>
          </a:xfrm>
        </p:grpSpPr>
        <p:sp>
          <p:nvSpPr>
            <p:cNvPr id="76" name="TextBox 75"/>
            <p:cNvSpPr txBox="1"/>
            <p:nvPr/>
          </p:nvSpPr>
          <p:spPr>
            <a:xfrm>
              <a:off x="5904298" y="2808207"/>
              <a:ext cx="3137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Mobile Analytics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2202" y="2855045"/>
              <a:ext cx="296562" cy="304800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5691691" y="4947168"/>
            <a:ext cx="3402245" cy="361260"/>
            <a:chOff x="5643713" y="3126271"/>
            <a:chExt cx="3402245" cy="361260"/>
          </a:xfrm>
        </p:grpSpPr>
        <p:pic>
          <p:nvPicPr>
            <p:cNvPr id="79" name="Picture 78" descr="Kinesis.eps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713" y="3182731"/>
              <a:ext cx="254000" cy="304800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5908142" y="3126271"/>
              <a:ext cx="3137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Kinesis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706870" y="6029663"/>
            <a:ext cx="2206418" cy="350878"/>
            <a:chOff x="5918076" y="4295627"/>
            <a:chExt cx="2206418" cy="350878"/>
          </a:xfrm>
        </p:grpSpPr>
        <p:pic>
          <p:nvPicPr>
            <p:cNvPr id="82" name="Picture 81" descr="RedShift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076" y="4295627"/>
              <a:ext cx="350878" cy="350878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6230133" y="4304216"/>
              <a:ext cx="1894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Redshift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653906" y="3750928"/>
            <a:ext cx="2726601" cy="374769"/>
            <a:chOff x="5621704" y="2158812"/>
            <a:chExt cx="2726601" cy="374769"/>
          </a:xfrm>
        </p:grpSpPr>
        <p:sp>
          <p:nvSpPr>
            <p:cNvPr id="85" name="TextBox 84"/>
            <p:cNvSpPr txBox="1"/>
            <p:nvPr/>
          </p:nvSpPr>
          <p:spPr>
            <a:xfrm>
              <a:off x="5924774" y="2158812"/>
              <a:ext cx="2423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rgbClr val="F2A52C"/>
                  </a:solidFill>
                  <a:latin typeface="Arial"/>
                  <a:cs typeface="Arial"/>
                </a:rPr>
                <a:t>CloudSearch</a:t>
              </a:r>
              <a:endParaRPr lang="en-US" sz="1600" dirty="0" smtClean="0">
                <a:solidFill>
                  <a:srgbClr val="F2A52C"/>
                </a:solidFill>
                <a:latin typeface="Arial"/>
                <a:cs typeface="Arial"/>
              </a:endParaRPr>
            </a:p>
          </p:txBody>
        </p:sp>
        <p:pic>
          <p:nvPicPr>
            <p:cNvPr id="86" name="Picture 85" descr="CloudSearch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704" y="2192064"/>
              <a:ext cx="341517" cy="341517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328802" y="5050019"/>
            <a:ext cx="2166942" cy="338554"/>
            <a:chOff x="280824" y="3707180"/>
            <a:chExt cx="2166942" cy="338554"/>
          </a:xfrm>
        </p:grpSpPr>
        <p:pic>
          <p:nvPicPr>
            <p:cNvPr id="88" name="Picture 87" descr="SNS.png"/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24" y="3716468"/>
              <a:ext cx="314712" cy="314712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553405" y="3707180"/>
              <a:ext cx="1894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SNS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8133033" y="4821798"/>
            <a:ext cx="1846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00" dirty="0" err="1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648359" y="3358714"/>
            <a:ext cx="2734112" cy="342874"/>
            <a:chOff x="5600381" y="2149988"/>
            <a:chExt cx="2734112" cy="342874"/>
          </a:xfrm>
        </p:grpSpPr>
        <p:pic>
          <p:nvPicPr>
            <p:cNvPr id="92" name="Picture 91" descr="SQS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381" y="2166545"/>
              <a:ext cx="326317" cy="326317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5910962" y="2149988"/>
              <a:ext cx="2423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SQS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751639" y="5696604"/>
            <a:ext cx="3399912" cy="351638"/>
            <a:chOff x="5642202" y="2808207"/>
            <a:chExt cx="3399912" cy="351638"/>
          </a:xfrm>
        </p:grpSpPr>
        <p:sp>
          <p:nvSpPr>
            <p:cNvPr id="95" name="TextBox 94"/>
            <p:cNvSpPr txBox="1"/>
            <p:nvPr/>
          </p:nvSpPr>
          <p:spPr>
            <a:xfrm>
              <a:off x="5904298" y="2808207"/>
              <a:ext cx="3137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Mobile Analytics</a:t>
              </a: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2202" y="2855045"/>
              <a:ext cx="296562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001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平台的移动应用架构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131332" y="2010004"/>
            <a:ext cx="2066617" cy="338554"/>
            <a:chOff x="559420" y="1842118"/>
            <a:chExt cx="2066617" cy="338554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420" y="1855626"/>
              <a:ext cx="304800" cy="3048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805131" y="1842118"/>
              <a:ext cx="182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chemeClr val="accent6"/>
                  </a:solidFill>
                  <a:latin typeface="Arial"/>
                  <a:cs typeface="Arial"/>
                </a:rPr>
                <a:t>Cognito</a:t>
              </a:r>
              <a:endParaRPr lang="en-US" sz="1600" dirty="0" smtClean="0">
                <a:solidFill>
                  <a:schemeClr val="accent6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28241" y="3408150"/>
            <a:ext cx="698876" cy="1123491"/>
            <a:chOff x="3732975" y="1314419"/>
            <a:chExt cx="1919386" cy="3085543"/>
          </a:xfrm>
        </p:grpSpPr>
        <p:pic>
          <p:nvPicPr>
            <p:cNvPr id="63" name="Picture 62" descr="Android-Ph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5" y="1314419"/>
              <a:ext cx="1919386" cy="3085543"/>
            </a:xfrm>
            <a:prstGeom prst="rect">
              <a:avLst/>
            </a:prstGeom>
          </p:spPr>
        </p:pic>
        <p:pic>
          <p:nvPicPr>
            <p:cNvPr id="64" name="Picture 63" descr="your-ap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22" y="2402986"/>
              <a:ext cx="863778" cy="894202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1300784" y="2144935"/>
            <a:ext cx="538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Sync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64451" y="1928849"/>
            <a:ext cx="68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  <a:latin typeface="Arial"/>
                <a:cs typeface="Arial"/>
              </a:rPr>
              <a:t>Identity</a:t>
            </a:r>
          </a:p>
        </p:txBody>
      </p:sp>
      <p:cxnSp>
        <p:nvCxnSpPr>
          <p:cNvPr id="70" name="Elbow Connector 69"/>
          <p:cNvCxnSpPr/>
          <p:nvPr/>
        </p:nvCxnSpPr>
        <p:spPr>
          <a:xfrm rot="10800000" flipV="1">
            <a:off x="860972" y="2179067"/>
            <a:ext cx="2178812" cy="1502583"/>
          </a:xfrm>
          <a:prstGeom prst="bentConnector3">
            <a:avLst>
              <a:gd name="adj1" fmla="val 7747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平台的移动应用架构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131332" y="2026627"/>
            <a:ext cx="2066617" cy="338554"/>
            <a:chOff x="559420" y="1842118"/>
            <a:chExt cx="2066617" cy="338554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420" y="1855626"/>
              <a:ext cx="304800" cy="3048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805131" y="1842118"/>
              <a:ext cx="182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chemeClr val="accent6"/>
                  </a:solidFill>
                  <a:latin typeface="Arial"/>
                  <a:cs typeface="Arial"/>
                </a:rPr>
                <a:t>Cognito</a:t>
              </a:r>
              <a:endParaRPr lang="en-US" sz="1600" dirty="0" smtClean="0">
                <a:solidFill>
                  <a:schemeClr val="accent6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28241" y="3424773"/>
            <a:ext cx="698876" cy="1123491"/>
            <a:chOff x="3732975" y="1314419"/>
            <a:chExt cx="1919386" cy="3085543"/>
          </a:xfrm>
        </p:grpSpPr>
        <p:pic>
          <p:nvPicPr>
            <p:cNvPr id="46" name="Picture 45" descr="Android-Ph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5" y="1314419"/>
              <a:ext cx="1919386" cy="3085543"/>
            </a:xfrm>
            <a:prstGeom prst="rect">
              <a:avLst/>
            </a:prstGeom>
          </p:spPr>
        </p:pic>
        <p:pic>
          <p:nvPicPr>
            <p:cNvPr id="47" name="Picture 46" descr="your-ap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22" y="2402986"/>
              <a:ext cx="863778" cy="894202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1300784" y="2161558"/>
            <a:ext cx="538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Sync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64451" y="1945472"/>
            <a:ext cx="68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  <a:latin typeface="Arial"/>
                <a:cs typeface="Arial"/>
              </a:rPr>
              <a:t>Identity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3131332" y="2496089"/>
            <a:ext cx="2430434" cy="361621"/>
            <a:chOff x="5627938" y="1842336"/>
            <a:chExt cx="2430434" cy="361621"/>
          </a:xfrm>
        </p:grpSpPr>
        <p:sp>
          <p:nvSpPr>
            <p:cNvPr id="54" name="TextBox 53"/>
            <p:cNvSpPr txBox="1"/>
            <p:nvPr/>
          </p:nvSpPr>
          <p:spPr>
            <a:xfrm>
              <a:off x="5937633" y="1842336"/>
              <a:ext cx="2120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rgbClr val="F2A52C"/>
                  </a:solidFill>
                  <a:latin typeface="Arial"/>
                  <a:cs typeface="Arial"/>
                </a:rPr>
                <a:t>DynamoDB</a:t>
              </a:r>
              <a:endParaRPr lang="en-US" sz="1600" dirty="0" smtClean="0">
                <a:solidFill>
                  <a:srgbClr val="F2A52C"/>
                </a:solidFill>
                <a:latin typeface="Arial"/>
                <a:cs typeface="Arial"/>
              </a:endParaRPr>
            </a:p>
          </p:txBody>
        </p:sp>
        <p:pic>
          <p:nvPicPr>
            <p:cNvPr id="55" name="Picture 54" descr="DynamoDB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8" y="1861057"/>
              <a:ext cx="342900" cy="342900"/>
            </a:xfrm>
            <a:prstGeom prst="rect">
              <a:avLst/>
            </a:prstGeom>
          </p:spPr>
        </p:pic>
      </p:grpSp>
      <p:sp>
        <p:nvSpPr>
          <p:cNvPr id="56" name="TextBox 55"/>
          <p:cNvSpPr txBox="1"/>
          <p:nvPr/>
        </p:nvSpPr>
        <p:spPr>
          <a:xfrm>
            <a:off x="1495162" y="2702157"/>
            <a:ext cx="111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Shared Data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3131332" y="3494295"/>
            <a:ext cx="2724870" cy="374711"/>
            <a:chOff x="5612162" y="2476876"/>
            <a:chExt cx="2724870" cy="374711"/>
          </a:xfrm>
        </p:grpSpPr>
        <p:pic>
          <p:nvPicPr>
            <p:cNvPr id="58" name="Picture 57" descr="S3-Bucke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162" y="2486375"/>
              <a:ext cx="365212" cy="365212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5913501" y="2476876"/>
              <a:ext cx="2423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S3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914430" y="3667424"/>
            <a:ext cx="67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2A52C"/>
                </a:solidFill>
                <a:latin typeface="Arial"/>
                <a:cs typeface="Arial"/>
              </a:rPr>
              <a:t>M</a:t>
            </a:r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edia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3131332" y="2988618"/>
            <a:ext cx="2726601" cy="374769"/>
            <a:chOff x="5621704" y="2158812"/>
            <a:chExt cx="2726601" cy="374769"/>
          </a:xfrm>
        </p:grpSpPr>
        <p:sp>
          <p:nvSpPr>
            <p:cNvPr id="71" name="TextBox 70"/>
            <p:cNvSpPr txBox="1"/>
            <p:nvPr/>
          </p:nvSpPr>
          <p:spPr>
            <a:xfrm>
              <a:off x="5924774" y="2158812"/>
              <a:ext cx="2423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rgbClr val="F2A52C"/>
                  </a:solidFill>
                  <a:latin typeface="Arial"/>
                  <a:cs typeface="Arial"/>
                </a:rPr>
                <a:t>CloudSearch</a:t>
              </a:r>
              <a:endParaRPr lang="en-US" sz="1600" dirty="0" smtClean="0">
                <a:solidFill>
                  <a:srgbClr val="F2A52C"/>
                </a:solidFill>
                <a:latin typeface="Arial"/>
                <a:cs typeface="Arial"/>
              </a:endParaRPr>
            </a:p>
          </p:txBody>
        </p:sp>
        <p:pic>
          <p:nvPicPr>
            <p:cNvPr id="72" name="Picture 71" descr="CloudSearc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704" y="2192064"/>
              <a:ext cx="341517" cy="34151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1700058" y="3159753"/>
            <a:ext cx="67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2A52C"/>
                </a:solidFill>
                <a:latin typeface="Arial"/>
                <a:cs typeface="Arial"/>
              </a:rPr>
              <a:t>S</a:t>
            </a:r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earch</a:t>
            </a:r>
          </a:p>
        </p:txBody>
      </p:sp>
      <p:cxnSp>
        <p:nvCxnSpPr>
          <p:cNvPr id="74" name="Elbow Connector 73"/>
          <p:cNvCxnSpPr/>
          <p:nvPr/>
        </p:nvCxnSpPr>
        <p:spPr>
          <a:xfrm rot="10800000" flipV="1">
            <a:off x="860972" y="2195690"/>
            <a:ext cx="2178812" cy="1502583"/>
          </a:xfrm>
          <a:prstGeom prst="bentConnector3">
            <a:avLst>
              <a:gd name="adj1" fmla="val 7747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17"/>
          <p:cNvCxnSpPr/>
          <p:nvPr/>
        </p:nvCxnSpPr>
        <p:spPr>
          <a:xfrm rot="10800000" flipV="1">
            <a:off x="860972" y="2721170"/>
            <a:ext cx="2193410" cy="1093011"/>
          </a:xfrm>
          <a:prstGeom prst="bentConnector3">
            <a:avLst>
              <a:gd name="adj1" fmla="val 68968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17"/>
          <p:cNvCxnSpPr/>
          <p:nvPr/>
        </p:nvCxnSpPr>
        <p:spPr>
          <a:xfrm rot="10800000" flipV="1">
            <a:off x="860972" y="3188264"/>
            <a:ext cx="2208008" cy="741826"/>
          </a:xfrm>
          <a:prstGeom prst="bentConnector3">
            <a:avLst>
              <a:gd name="adj1" fmla="val 59917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17"/>
          <p:cNvCxnSpPr/>
          <p:nvPr/>
        </p:nvCxnSpPr>
        <p:spPr>
          <a:xfrm rot="10800000" flipV="1">
            <a:off x="860972" y="3706445"/>
            <a:ext cx="2208008" cy="33955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4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平台的移动应用架构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3122247" y="2003127"/>
            <a:ext cx="2066617" cy="338554"/>
            <a:chOff x="559420" y="1842118"/>
            <a:chExt cx="2066617" cy="338554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420" y="1855626"/>
              <a:ext cx="304800" cy="304800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805131" y="1842118"/>
              <a:ext cx="182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chemeClr val="accent6"/>
                  </a:solidFill>
                  <a:latin typeface="Arial"/>
                  <a:cs typeface="Arial"/>
                </a:rPr>
                <a:t>Cognito</a:t>
              </a:r>
              <a:endParaRPr lang="en-US" sz="1600" dirty="0" smtClean="0">
                <a:solidFill>
                  <a:schemeClr val="accent6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19156" y="3401273"/>
            <a:ext cx="698876" cy="1123491"/>
            <a:chOff x="3732975" y="1314419"/>
            <a:chExt cx="1919386" cy="3085543"/>
          </a:xfrm>
        </p:grpSpPr>
        <p:pic>
          <p:nvPicPr>
            <p:cNvPr id="111" name="Picture 110" descr="Android-Ph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5" y="1314419"/>
              <a:ext cx="1919386" cy="3085543"/>
            </a:xfrm>
            <a:prstGeom prst="rect">
              <a:avLst/>
            </a:prstGeom>
          </p:spPr>
        </p:pic>
        <p:pic>
          <p:nvPicPr>
            <p:cNvPr id="112" name="Picture 111" descr="your-ap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22" y="2402986"/>
              <a:ext cx="863778" cy="894202"/>
            </a:xfrm>
            <a:prstGeom prst="rect">
              <a:avLst/>
            </a:prstGeom>
          </p:spPr>
        </p:pic>
      </p:grpSp>
      <p:sp>
        <p:nvSpPr>
          <p:cNvPr id="116" name="TextBox 115"/>
          <p:cNvSpPr txBox="1"/>
          <p:nvPr/>
        </p:nvSpPr>
        <p:spPr>
          <a:xfrm>
            <a:off x="1291699" y="2138058"/>
            <a:ext cx="538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Sync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255366" y="1921972"/>
            <a:ext cx="68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  <a:latin typeface="Arial"/>
                <a:cs typeface="Arial"/>
              </a:rPr>
              <a:t>Identity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122247" y="2472589"/>
            <a:ext cx="2422035" cy="361621"/>
            <a:chOff x="5627938" y="1842336"/>
            <a:chExt cx="2422035" cy="361621"/>
          </a:xfrm>
        </p:grpSpPr>
        <p:sp>
          <p:nvSpPr>
            <p:cNvPr id="119" name="TextBox 118"/>
            <p:cNvSpPr txBox="1"/>
            <p:nvPr/>
          </p:nvSpPr>
          <p:spPr>
            <a:xfrm>
              <a:off x="5937633" y="1842336"/>
              <a:ext cx="2112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rgbClr val="F2A52C"/>
                  </a:solidFill>
                  <a:latin typeface="Arial"/>
                  <a:cs typeface="Arial"/>
                </a:rPr>
                <a:t>DynamoDB</a:t>
              </a:r>
              <a:endParaRPr lang="en-US" sz="1600" dirty="0" smtClean="0">
                <a:solidFill>
                  <a:srgbClr val="F2A52C"/>
                </a:solidFill>
                <a:latin typeface="Arial"/>
                <a:cs typeface="Arial"/>
              </a:endParaRPr>
            </a:p>
          </p:txBody>
        </p:sp>
        <p:pic>
          <p:nvPicPr>
            <p:cNvPr id="120" name="Picture 119" descr="DynamoDB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8" y="1861057"/>
              <a:ext cx="342900" cy="342900"/>
            </a:xfrm>
            <a:prstGeom prst="rect">
              <a:avLst/>
            </a:prstGeom>
          </p:spPr>
        </p:pic>
      </p:grpSp>
      <p:sp>
        <p:nvSpPr>
          <p:cNvPr id="121" name="TextBox 120"/>
          <p:cNvSpPr txBox="1"/>
          <p:nvPr/>
        </p:nvSpPr>
        <p:spPr>
          <a:xfrm>
            <a:off x="1486077" y="2678657"/>
            <a:ext cx="111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Shared Data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3122247" y="3470795"/>
            <a:ext cx="2724870" cy="374711"/>
            <a:chOff x="5612162" y="2476876"/>
            <a:chExt cx="2724870" cy="374711"/>
          </a:xfrm>
        </p:grpSpPr>
        <p:pic>
          <p:nvPicPr>
            <p:cNvPr id="123" name="Picture 122" descr="S3-Bucke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162" y="2486375"/>
              <a:ext cx="365212" cy="365212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5913501" y="2476876"/>
              <a:ext cx="2423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S3</a:t>
              </a: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1905345" y="3643924"/>
            <a:ext cx="67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2A52C"/>
                </a:solidFill>
                <a:latin typeface="Arial"/>
                <a:cs typeface="Arial"/>
              </a:rPr>
              <a:t>M</a:t>
            </a:r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edia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016232" y="4116773"/>
            <a:ext cx="1192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Backend Calls</a:t>
            </a:r>
          </a:p>
        </p:txBody>
      </p:sp>
      <p:cxnSp>
        <p:nvCxnSpPr>
          <p:cNvPr id="127" name="Elbow Connector 126"/>
          <p:cNvCxnSpPr/>
          <p:nvPr/>
        </p:nvCxnSpPr>
        <p:spPr>
          <a:xfrm rot="10800000">
            <a:off x="5450275" y="2641867"/>
            <a:ext cx="1375978" cy="1077571"/>
          </a:xfrm>
          <a:prstGeom prst="bentConnector3">
            <a:avLst>
              <a:gd name="adj1" fmla="val -395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5644915" y="3711786"/>
            <a:ext cx="1617461" cy="889567"/>
            <a:chOff x="6769984" y="2685433"/>
            <a:chExt cx="1617461" cy="889567"/>
          </a:xfrm>
        </p:grpSpPr>
        <p:grpSp>
          <p:nvGrpSpPr>
            <p:cNvPr id="129" name="Group 247"/>
            <p:cNvGrpSpPr/>
            <p:nvPr/>
          </p:nvGrpSpPr>
          <p:grpSpPr>
            <a:xfrm>
              <a:off x="6769984" y="2685433"/>
              <a:ext cx="643392" cy="640427"/>
              <a:chOff x="834740" y="0"/>
              <a:chExt cx="1523359" cy="1516339"/>
            </a:xfrm>
          </p:grpSpPr>
          <p:pic>
            <p:nvPicPr>
              <p:cNvPr id="131" name="3instances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834740" y="124989"/>
                <a:ext cx="1482885" cy="13913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2" name="Open-Flexable.png"/>
              <p:cNvPicPr/>
              <p:nvPr/>
            </p:nvPicPr>
            <p:blipFill>
              <a:blip r:embed="rId9">
                <a:extLst/>
              </a:blip>
              <a:srcRect l="18448" t="32701" r="18448" b="32701"/>
              <a:stretch>
                <a:fillRect/>
              </a:stretch>
            </p:blipFill>
            <p:spPr>
              <a:xfrm>
                <a:off x="1483553" y="0"/>
                <a:ext cx="874546" cy="4673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0" name="TextBox 129"/>
            <p:cNvSpPr txBox="1"/>
            <p:nvPr/>
          </p:nvSpPr>
          <p:spPr>
            <a:xfrm>
              <a:off x="6885908" y="2744003"/>
              <a:ext cx="15015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solidFill>
                    <a:srgbClr val="F2A52C"/>
                  </a:solidFill>
                  <a:cs typeface="Arial"/>
                </a:rPr>
                <a:t>Custom</a:t>
              </a:r>
            </a:p>
            <a:p>
              <a:pPr algn="r"/>
              <a:r>
                <a:rPr lang="en-US" sz="1600" smtClean="0">
                  <a:solidFill>
                    <a:srgbClr val="F2A52C"/>
                  </a:solidFill>
                  <a:cs typeface="Arial"/>
                </a:rPr>
                <a:t>Backend</a:t>
              </a:r>
              <a:endParaRPr lang="en-US" sz="1600" dirty="0" smtClean="0">
                <a:solidFill>
                  <a:srgbClr val="F2A52C"/>
                </a:solidFill>
                <a:cs typeface="Arial"/>
              </a:endParaRPr>
            </a:p>
            <a:p>
              <a:pPr algn="r"/>
              <a:r>
                <a:rPr lang="en-US" sz="1600" dirty="0" smtClean="0">
                  <a:solidFill>
                    <a:srgbClr val="F2A52C"/>
                  </a:solidFill>
                  <a:cs typeface="Arial"/>
                </a:rPr>
                <a:t>Amazon EC2 </a:t>
              </a:r>
              <a:endParaRPr lang="en-US" sz="1600" dirty="0" smtClean="0">
                <a:solidFill>
                  <a:srgbClr val="F2A52C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3122247" y="2965118"/>
            <a:ext cx="2726601" cy="374769"/>
            <a:chOff x="5621704" y="2158812"/>
            <a:chExt cx="2726601" cy="374769"/>
          </a:xfrm>
        </p:grpSpPr>
        <p:sp>
          <p:nvSpPr>
            <p:cNvPr id="134" name="TextBox 133"/>
            <p:cNvSpPr txBox="1"/>
            <p:nvPr/>
          </p:nvSpPr>
          <p:spPr>
            <a:xfrm>
              <a:off x="5924774" y="2158812"/>
              <a:ext cx="2423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rgbClr val="F2A52C"/>
                  </a:solidFill>
                  <a:latin typeface="Arial"/>
                  <a:cs typeface="Arial"/>
                </a:rPr>
                <a:t>CloudSearch</a:t>
              </a:r>
              <a:endParaRPr lang="en-US" sz="1600" dirty="0" smtClean="0">
                <a:solidFill>
                  <a:srgbClr val="F2A52C"/>
                </a:solidFill>
                <a:latin typeface="Arial"/>
                <a:cs typeface="Arial"/>
              </a:endParaRPr>
            </a:p>
          </p:txBody>
        </p:sp>
        <p:pic>
          <p:nvPicPr>
            <p:cNvPr id="135" name="Picture 134" descr="CloudSearch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704" y="2192064"/>
              <a:ext cx="341517" cy="341517"/>
            </a:xfrm>
            <a:prstGeom prst="rect">
              <a:avLst/>
            </a:prstGeom>
          </p:spPr>
        </p:pic>
      </p:grpSp>
      <p:sp>
        <p:nvSpPr>
          <p:cNvPr id="136" name="TextBox 135"/>
          <p:cNvSpPr txBox="1"/>
          <p:nvPr/>
        </p:nvSpPr>
        <p:spPr>
          <a:xfrm>
            <a:off x="1690973" y="3136253"/>
            <a:ext cx="67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2A52C"/>
                </a:solidFill>
                <a:latin typeface="Arial"/>
                <a:cs typeface="Arial"/>
              </a:rPr>
              <a:t>S</a:t>
            </a:r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earch</a:t>
            </a:r>
          </a:p>
        </p:txBody>
      </p:sp>
      <p:grpSp>
        <p:nvGrpSpPr>
          <p:cNvPr id="137" name="Group 136"/>
          <p:cNvGrpSpPr/>
          <p:nvPr/>
        </p:nvGrpSpPr>
        <p:grpSpPr>
          <a:xfrm>
            <a:off x="3122247" y="3976414"/>
            <a:ext cx="2449756" cy="342874"/>
            <a:chOff x="3222880" y="2585145"/>
            <a:chExt cx="2449756" cy="342874"/>
          </a:xfrm>
        </p:grpSpPr>
        <p:cxnSp>
          <p:nvCxnSpPr>
            <p:cNvPr id="138" name="Elbow Connector 92"/>
            <p:cNvCxnSpPr/>
            <p:nvPr/>
          </p:nvCxnSpPr>
          <p:spPr>
            <a:xfrm flipH="1" flipV="1">
              <a:off x="4939185" y="2773697"/>
              <a:ext cx="733451" cy="4418"/>
            </a:xfrm>
            <a:prstGeom prst="straightConnector1">
              <a:avLst/>
            </a:prstGeom>
            <a:ln w="28575" cmpd="sng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/>
            <p:cNvGrpSpPr/>
            <p:nvPr/>
          </p:nvGrpSpPr>
          <p:grpSpPr>
            <a:xfrm>
              <a:off x="3222880" y="2585145"/>
              <a:ext cx="1740536" cy="342874"/>
              <a:chOff x="5600381" y="2149988"/>
              <a:chExt cx="1740536" cy="342874"/>
            </a:xfrm>
          </p:grpSpPr>
          <p:pic>
            <p:nvPicPr>
              <p:cNvPr id="140" name="Picture 139" descr="SQS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0381" y="2166545"/>
                <a:ext cx="326317" cy="326317"/>
              </a:xfrm>
              <a:prstGeom prst="rect">
                <a:avLst/>
              </a:prstGeom>
            </p:spPr>
          </p:pic>
          <p:sp>
            <p:nvSpPr>
              <p:cNvPr id="141" name="TextBox 140"/>
              <p:cNvSpPr txBox="1"/>
              <p:nvPr/>
            </p:nvSpPr>
            <p:spPr>
              <a:xfrm>
                <a:off x="5910962" y="2149988"/>
                <a:ext cx="1429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F2A52C"/>
                    </a:solidFill>
                    <a:latin typeface="Arial"/>
                    <a:cs typeface="Arial"/>
                  </a:rPr>
                  <a:t>Amazon SQS</a:t>
                </a:r>
              </a:p>
            </p:txBody>
          </p:sp>
        </p:grpSp>
      </p:grpSp>
      <p:cxnSp>
        <p:nvCxnSpPr>
          <p:cNvPr id="142" name="Elbow Connector 141"/>
          <p:cNvCxnSpPr/>
          <p:nvPr/>
        </p:nvCxnSpPr>
        <p:spPr>
          <a:xfrm rot="10800000" flipV="1">
            <a:off x="851887" y="2172190"/>
            <a:ext cx="2178812" cy="1502583"/>
          </a:xfrm>
          <a:prstGeom prst="bentConnector3">
            <a:avLst>
              <a:gd name="adj1" fmla="val 7747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7"/>
          <p:cNvCxnSpPr/>
          <p:nvPr/>
        </p:nvCxnSpPr>
        <p:spPr>
          <a:xfrm rot="10800000" flipV="1">
            <a:off x="851887" y="2697670"/>
            <a:ext cx="2193410" cy="1093011"/>
          </a:xfrm>
          <a:prstGeom prst="bentConnector3">
            <a:avLst>
              <a:gd name="adj1" fmla="val 68968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17"/>
          <p:cNvCxnSpPr/>
          <p:nvPr/>
        </p:nvCxnSpPr>
        <p:spPr>
          <a:xfrm rot="10800000" flipV="1">
            <a:off x="851887" y="3164764"/>
            <a:ext cx="2208008" cy="741826"/>
          </a:xfrm>
          <a:prstGeom prst="bentConnector3">
            <a:avLst>
              <a:gd name="adj1" fmla="val 59917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7"/>
          <p:cNvCxnSpPr/>
          <p:nvPr/>
        </p:nvCxnSpPr>
        <p:spPr>
          <a:xfrm rot="10800000" flipV="1">
            <a:off x="851887" y="3682945"/>
            <a:ext cx="2208008" cy="33955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7"/>
          <p:cNvCxnSpPr/>
          <p:nvPr/>
        </p:nvCxnSpPr>
        <p:spPr>
          <a:xfrm flipH="1">
            <a:off x="851885" y="4135442"/>
            <a:ext cx="2200711" cy="2964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/>
          <p:nvPr/>
        </p:nvCxnSpPr>
        <p:spPr>
          <a:xfrm rot="10800000">
            <a:off x="5544282" y="3173783"/>
            <a:ext cx="1281971" cy="545655"/>
          </a:xfrm>
          <a:prstGeom prst="bentConnector3">
            <a:avLst>
              <a:gd name="adj1" fmla="val -674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3066325" y="3904755"/>
            <a:ext cx="2505682" cy="483525"/>
            <a:chOff x="3166958" y="2513486"/>
            <a:chExt cx="2505682" cy="483525"/>
          </a:xfrm>
        </p:grpSpPr>
        <p:grpSp>
          <p:nvGrpSpPr>
            <p:cNvPr id="150" name="Group 149"/>
            <p:cNvGrpSpPr/>
            <p:nvPr/>
          </p:nvGrpSpPr>
          <p:grpSpPr>
            <a:xfrm>
              <a:off x="3166958" y="2513486"/>
              <a:ext cx="1062112" cy="483525"/>
              <a:chOff x="7458853" y="995432"/>
              <a:chExt cx="1062112" cy="483525"/>
            </a:xfrm>
          </p:grpSpPr>
          <p:grpSp>
            <p:nvGrpSpPr>
              <p:cNvPr id="152" name="Group 245"/>
              <p:cNvGrpSpPr/>
              <p:nvPr/>
            </p:nvGrpSpPr>
            <p:grpSpPr>
              <a:xfrm>
                <a:off x="7458853" y="995432"/>
                <a:ext cx="483525" cy="483525"/>
                <a:chOff x="0" y="0"/>
                <a:chExt cx="984944" cy="984944"/>
              </a:xfrm>
            </p:grpSpPr>
            <p:sp>
              <p:nvSpPr>
                <p:cNvPr id="154" name="Shape 238"/>
                <p:cNvSpPr/>
                <p:nvPr/>
              </p:nvSpPr>
              <p:spPr>
                <a:xfrm>
                  <a:off x="0" y="0"/>
                  <a:ext cx="984945" cy="984945"/>
                </a:xfrm>
                <a:prstGeom prst="rect">
                  <a:avLst/>
                </a:prstGeom>
                <a:blipFill rotWithShape="1">
                  <a:blip r:embed="rId12"/>
                  <a:srcRect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b="0"/>
                  </a:pPr>
                  <a:endParaRPr/>
                </a:p>
              </p:txBody>
            </p:sp>
            <p:sp>
              <p:nvSpPr>
                <p:cNvPr id="155" name="Shape 239"/>
                <p:cNvSpPr/>
                <p:nvPr/>
              </p:nvSpPr>
              <p:spPr>
                <a:xfrm>
                  <a:off x="558800" y="153755"/>
                  <a:ext cx="214148" cy="326068"/>
                </a:xfrm>
                <a:prstGeom prst="rect">
                  <a:avLst/>
                </a:prstGeom>
                <a:blipFill rotWithShape="1">
                  <a:blip r:embed="rId13"/>
                  <a:srcRect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b="0"/>
                  </a:pPr>
                  <a:endParaRPr/>
                </a:p>
              </p:txBody>
            </p:sp>
            <p:sp>
              <p:nvSpPr>
                <p:cNvPr id="156" name="Shape 240"/>
                <p:cNvSpPr/>
                <p:nvPr/>
              </p:nvSpPr>
              <p:spPr>
                <a:xfrm>
                  <a:off x="338137" y="303562"/>
                  <a:ext cx="214148" cy="377820"/>
                </a:xfrm>
                <a:prstGeom prst="rect">
                  <a:avLst/>
                </a:prstGeom>
                <a:blipFill rotWithShape="1">
                  <a:blip r:embed="rId14"/>
                  <a:srcRect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b="0"/>
                  </a:pPr>
                  <a:endParaRPr/>
                </a:p>
              </p:txBody>
            </p:sp>
            <p:sp>
              <p:nvSpPr>
                <p:cNvPr id="157" name="Shape 241"/>
                <p:cNvSpPr/>
                <p:nvPr/>
              </p:nvSpPr>
              <p:spPr>
                <a:xfrm>
                  <a:off x="117474" y="329438"/>
                  <a:ext cx="214149" cy="326069"/>
                </a:xfrm>
                <a:prstGeom prst="rect">
                  <a:avLst/>
                </a:prstGeom>
                <a:blipFill rotWithShape="1">
                  <a:blip r:embed="rId13"/>
                  <a:srcRect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b="0"/>
                  </a:pPr>
                  <a:endParaRPr/>
                </a:p>
              </p:txBody>
            </p:sp>
            <p:sp>
              <p:nvSpPr>
                <p:cNvPr id="158" name="Shape 242"/>
                <p:cNvSpPr/>
                <p:nvPr/>
              </p:nvSpPr>
              <p:spPr>
                <a:xfrm>
                  <a:off x="558800" y="519938"/>
                  <a:ext cx="214148" cy="326069"/>
                </a:xfrm>
                <a:prstGeom prst="rect">
                  <a:avLst/>
                </a:prstGeom>
                <a:blipFill rotWithShape="1">
                  <a:blip r:embed="rId13"/>
                  <a:srcRect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b="0"/>
                  </a:pPr>
                  <a:endParaRPr/>
                </a:p>
              </p:txBody>
            </p:sp>
            <p:sp>
              <p:nvSpPr>
                <p:cNvPr id="159" name="Shape 243"/>
                <p:cNvSpPr/>
                <p:nvPr/>
              </p:nvSpPr>
              <p:spPr>
                <a:xfrm>
                  <a:off x="385398" y="419270"/>
                  <a:ext cx="214148" cy="146404"/>
                </a:xfrm>
                <a:prstGeom prst="rect">
                  <a:avLst/>
                </a:prstGeom>
                <a:blipFill rotWithShape="1">
                  <a:blip r:embed="rId15"/>
                  <a:srcRect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b="0"/>
                  </a:pPr>
                  <a:endParaRPr/>
                </a:p>
              </p:txBody>
            </p:sp>
            <p:sp>
              <p:nvSpPr>
                <p:cNvPr id="160" name="Shape 244"/>
                <p:cNvSpPr/>
                <p:nvPr/>
              </p:nvSpPr>
              <p:spPr>
                <a:xfrm>
                  <a:off x="653322" y="329438"/>
                  <a:ext cx="214148" cy="326069"/>
                </a:xfrm>
                <a:prstGeom prst="rect">
                  <a:avLst/>
                </a:prstGeom>
                <a:blipFill rotWithShape="1">
                  <a:blip r:embed="rId13"/>
                  <a:srcRect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b="0"/>
                  </a:pPr>
                  <a:endParaRPr/>
                </a:p>
              </p:txBody>
            </p:sp>
          </p:grpSp>
          <p:sp>
            <p:nvSpPr>
              <p:cNvPr id="153" name="TextBox 152"/>
              <p:cNvSpPr txBox="1"/>
              <p:nvPr/>
            </p:nvSpPr>
            <p:spPr>
              <a:xfrm>
                <a:off x="7949782" y="1067917"/>
                <a:ext cx="5711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F2A52C"/>
                    </a:solidFill>
                    <a:cs typeface="Arial"/>
                  </a:rPr>
                  <a:t>ELB</a:t>
                </a:r>
                <a:endParaRPr lang="en-US" sz="1600" dirty="0" smtClean="0">
                  <a:solidFill>
                    <a:srgbClr val="F2A52C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151" name="Elbow Connector 92"/>
            <p:cNvCxnSpPr/>
            <p:nvPr/>
          </p:nvCxnSpPr>
          <p:spPr>
            <a:xfrm flipH="1">
              <a:off x="4283107" y="2778115"/>
              <a:ext cx="1389533" cy="0"/>
            </a:xfrm>
            <a:prstGeom prst="straightConnector1">
              <a:avLst/>
            </a:prstGeom>
            <a:ln w="28575" cmpd="sng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82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平台的移动应用架构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3114948" y="1994956"/>
            <a:ext cx="2066617" cy="338554"/>
            <a:chOff x="559420" y="1842118"/>
            <a:chExt cx="2066617" cy="338554"/>
          </a:xfrm>
        </p:grpSpPr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420" y="1855626"/>
              <a:ext cx="304800" cy="304800"/>
            </a:xfrm>
            <a:prstGeom prst="rect">
              <a:avLst/>
            </a:prstGeom>
          </p:spPr>
        </p:pic>
        <p:sp>
          <p:nvSpPr>
            <p:cNvPr id="163" name="TextBox 162"/>
            <p:cNvSpPr txBox="1"/>
            <p:nvPr/>
          </p:nvSpPr>
          <p:spPr>
            <a:xfrm>
              <a:off x="805131" y="1842118"/>
              <a:ext cx="1820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chemeClr val="accent6"/>
                  </a:solidFill>
                  <a:latin typeface="Arial"/>
                  <a:cs typeface="Arial"/>
                </a:rPr>
                <a:t>Cognito</a:t>
              </a:r>
              <a:endParaRPr lang="en-US" sz="1600" dirty="0" smtClean="0">
                <a:solidFill>
                  <a:schemeClr val="accent6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211857" y="3393102"/>
            <a:ext cx="698876" cy="1123491"/>
            <a:chOff x="3732975" y="1314419"/>
            <a:chExt cx="1919386" cy="3085543"/>
          </a:xfrm>
        </p:grpSpPr>
        <p:pic>
          <p:nvPicPr>
            <p:cNvPr id="165" name="Picture 164" descr="Android-Ph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5" y="1314419"/>
              <a:ext cx="1919386" cy="3085543"/>
            </a:xfrm>
            <a:prstGeom prst="rect">
              <a:avLst/>
            </a:prstGeom>
          </p:spPr>
        </p:pic>
        <p:pic>
          <p:nvPicPr>
            <p:cNvPr id="166" name="Picture 165" descr="your-ap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22" y="2402986"/>
              <a:ext cx="863778" cy="894202"/>
            </a:xfrm>
            <a:prstGeom prst="rect">
              <a:avLst/>
            </a:prstGeom>
          </p:spPr>
        </p:pic>
      </p:grpSp>
      <p:grpSp>
        <p:nvGrpSpPr>
          <p:cNvPr id="167" name="Group 166"/>
          <p:cNvGrpSpPr/>
          <p:nvPr/>
        </p:nvGrpSpPr>
        <p:grpSpPr>
          <a:xfrm>
            <a:off x="3114948" y="4802342"/>
            <a:ext cx="2646021" cy="351638"/>
            <a:chOff x="5642202" y="2808207"/>
            <a:chExt cx="3399912" cy="351638"/>
          </a:xfrm>
        </p:grpSpPr>
        <p:sp>
          <p:nvSpPr>
            <p:cNvPr id="168" name="TextBox 167"/>
            <p:cNvSpPr txBox="1"/>
            <p:nvPr/>
          </p:nvSpPr>
          <p:spPr>
            <a:xfrm>
              <a:off x="5904298" y="2808207"/>
              <a:ext cx="3137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Mobile Analytics</a:t>
              </a:r>
            </a:p>
          </p:txBody>
        </p: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2202" y="2855045"/>
              <a:ext cx="296562" cy="304800"/>
            </a:xfrm>
            <a:prstGeom prst="rect">
              <a:avLst/>
            </a:prstGeom>
          </p:spPr>
        </p:pic>
      </p:grpSp>
      <p:sp>
        <p:nvSpPr>
          <p:cNvPr id="170" name="TextBox 169"/>
          <p:cNvSpPr txBox="1"/>
          <p:nvPr/>
        </p:nvSpPr>
        <p:spPr>
          <a:xfrm>
            <a:off x="1284400" y="2129887"/>
            <a:ext cx="538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Sync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1248067" y="1913801"/>
            <a:ext cx="68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  <a:latin typeface="Arial"/>
                <a:cs typeface="Arial"/>
              </a:rPr>
              <a:t>Identity</a:t>
            </a:r>
          </a:p>
        </p:txBody>
      </p:sp>
      <p:grpSp>
        <p:nvGrpSpPr>
          <p:cNvPr id="172" name="Group 171"/>
          <p:cNvGrpSpPr/>
          <p:nvPr/>
        </p:nvGrpSpPr>
        <p:grpSpPr>
          <a:xfrm>
            <a:off x="3114948" y="2464418"/>
            <a:ext cx="2381832" cy="361621"/>
            <a:chOff x="5627938" y="1842336"/>
            <a:chExt cx="2381832" cy="361621"/>
          </a:xfrm>
        </p:grpSpPr>
        <p:sp>
          <p:nvSpPr>
            <p:cNvPr id="173" name="TextBox 172"/>
            <p:cNvSpPr txBox="1"/>
            <p:nvPr/>
          </p:nvSpPr>
          <p:spPr>
            <a:xfrm>
              <a:off x="5937633" y="1842336"/>
              <a:ext cx="2072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rgbClr val="F2A52C"/>
                  </a:solidFill>
                  <a:latin typeface="Arial"/>
                  <a:cs typeface="Arial"/>
                </a:rPr>
                <a:t>DynamoDB</a:t>
              </a:r>
              <a:endParaRPr lang="en-US" sz="1600" dirty="0" smtClean="0">
                <a:solidFill>
                  <a:srgbClr val="F2A52C"/>
                </a:solidFill>
                <a:latin typeface="Arial"/>
                <a:cs typeface="Arial"/>
              </a:endParaRPr>
            </a:p>
          </p:txBody>
        </p:sp>
        <p:pic>
          <p:nvPicPr>
            <p:cNvPr id="174" name="Picture 173" descr="DynamoDB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38" y="1861057"/>
              <a:ext cx="342900" cy="342900"/>
            </a:xfrm>
            <a:prstGeom prst="rect">
              <a:avLst/>
            </a:prstGeom>
          </p:spPr>
        </p:pic>
      </p:grpSp>
      <p:sp>
        <p:nvSpPr>
          <p:cNvPr id="175" name="TextBox 174"/>
          <p:cNvSpPr txBox="1"/>
          <p:nvPr/>
        </p:nvSpPr>
        <p:spPr>
          <a:xfrm>
            <a:off x="1478778" y="2670486"/>
            <a:ext cx="111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Shared Data</a:t>
            </a:r>
          </a:p>
        </p:txBody>
      </p:sp>
      <p:grpSp>
        <p:nvGrpSpPr>
          <p:cNvPr id="176" name="Group 175"/>
          <p:cNvGrpSpPr/>
          <p:nvPr/>
        </p:nvGrpSpPr>
        <p:grpSpPr>
          <a:xfrm>
            <a:off x="3114948" y="3462624"/>
            <a:ext cx="2724870" cy="374711"/>
            <a:chOff x="5612162" y="2476876"/>
            <a:chExt cx="2724870" cy="374711"/>
          </a:xfrm>
        </p:grpSpPr>
        <p:pic>
          <p:nvPicPr>
            <p:cNvPr id="177" name="Picture 176" descr="S3-Bucke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162" y="2486375"/>
              <a:ext cx="365212" cy="365212"/>
            </a:xfrm>
            <a:prstGeom prst="rect">
              <a:avLst/>
            </a:prstGeom>
          </p:spPr>
        </p:pic>
        <p:sp>
          <p:nvSpPr>
            <p:cNvPr id="178" name="TextBox 177"/>
            <p:cNvSpPr txBox="1"/>
            <p:nvPr/>
          </p:nvSpPr>
          <p:spPr>
            <a:xfrm>
              <a:off x="5913501" y="2476876"/>
              <a:ext cx="2423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S3</a:t>
              </a:r>
            </a:p>
          </p:txBody>
        </p:sp>
      </p:grpSp>
      <p:sp>
        <p:nvSpPr>
          <p:cNvPr id="179" name="TextBox 178"/>
          <p:cNvSpPr txBox="1"/>
          <p:nvPr/>
        </p:nvSpPr>
        <p:spPr>
          <a:xfrm>
            <a:off x="1898046" y="3635753"/>
            <a:ext cx="67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2A52C"/>
                </a:solidFill>
                <a:latin typeface="Arial"/>
                <a:cs typeface="Arial"/>
              </a:rPr>
              <a:t>M</a:t>
            </a:r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edia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2008933" y="4108602"/>
            <a:ext cx="1192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Backend Calls</a:t>
            </a:r>
          </a:p>
        </p:txBody>
      </p:sp>
      <p:cxnSp>
        <p:nvCxnSpPr>
          <p:cNvPr id="181" name="Elbow Connector 180"/>
          <p:cNvCxnSpPr/>
          <p:nvPr/>
        </p:nvCxnSpPr>
        <p:spPr>
          <a:xfrm rot="10800000">
            <a:off x="5442976" y="2633696"/>
            <a:ext cx="1375978" cy="1077571"/>
          </a:xfrm>
          <a:prstGeom prst="bentConnector3">
            <a:avLst>
              <a:gd name="adj1" fmla="val -395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3114948" y="2956947"/>
            <a:ext cx="2726601" cy="374769"/>
            <a:chOff x="5621704" y="2158812"/>
            <a:chExt cx="2726601" cy="374769"/>
          </a:xfrm>
        </p:grpSpPr>
        <p:sp>
          <p:nvSpPr>
            <p:cNvPr id="183" name="TextBox 182"/>
            <p:cNvSpPr txBox="1"/>
            <p:nvPr/>
          </p:nvSpPr>
          <p:spPr>
            <a:xfrm>
              <a:off x="5924774" y="2158812"/>
              <a:ext cx="2423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</a:t>
              </a:r>
              <a:r>
                <a:rPr lang="en-US" sz="1600" dirty="0" err="1" smtClean="0">
                  <a:solidFill>
                    <a:srgbClr val="F2A52C"/>
                  </a:solidFill>
                  <a:latin typeface="Arial"/>
                  <a:cs typeface="Arial"/>
                </a:rPr>
                <a:t>CloudSearch</a:t>
              </a:r>
              <a:endParaRPr lang="en-US" sz="1600" dirty="0" smtClean="0">
                <a:solidFill>
                  <a:srgbClr val="F2A52C"/>
                </a:solidFill>
                <a:latin typeface="Arial"/>
                <a:cs typeface="Arial"/>
              </a:endParaRPr>
            </a:p>
          </p:txBody>
        </p:sp>
        <p:pic>
          <p:nvPicPr>
            <p:cNvPr id="184" name="Picture 183" descr="CloudSearch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704" y="2192064"/>
              <a:ext cx="341517" cy="341517"/>
            </a:xfrm>
            <a:prstGeom prst="rect">
              <a:avLst/>
            </a:prstGeom>
          </p:spPr>
        </p:pic>
      </p:grpSp>
      <p:sp>
        <p:nvSpPr>
          <p:cNvPr id="185" name="TextBox 184"/>
          <p:cNvSpPr txBox="1"/>
          <p:nvPr/>
        </p:nvSpPr>
        <p:spPr>
          <a:xfrm>
            <a:off x="1683674" y="3128082"/>
            <a:ext cx="67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2A52C"/>
                </a:solidFill>
                <a:latin typeface="Arial"/>
                <a:cs typeface="Arial"/>
              </a:rPr>
              <a:t>S</a:t>
            </a:r>
            <a:r>
              <a:rPr lang="en-US" sz="1200" dirty="0" smtClean="0">
                <a:solidFill>
                  <a:srgbClr val="F2A52C"/>
                </a:solidFill>
                <a:latin typeface="Arial"/>
                <a:cs typeface="Arial"/>
              </a:rPr>
              <a:t>earch</a:t>
            </a:r>
          </a:p>
        </p:txBody>
      </p:sp>
      <p:grpSp>
        <p:nvGrpSpPr>
          <p:cNvPr id="186" name="Group 185"/>
          <p:cNvGrpSpPr/>
          <p:nvPr/>
        </p:nvGrpSpPr>
        <p:grpSpPr>
          <a:xfrm>
            <a:off x="3114948" y="3968243"/>
            <a:ext cx="2449756" cy="342874"/>
            <a:chOff x="3222880" y="2585145"/>
            <a:chExt cx="2449756" cy="342874"/>
          </a:xfrm>
        </p:grpSpPr>
        <p:cxnSp>
          <p:nvCxnSpPr>
            <p:cNvPr id="187" name="Elbow Connector 92"/>
            <p:cNvCxnSpPr/>
            <p:nvPr/>
          </p:nvCxnSpPr>
          <p:spPr>
            <a:xfrm flipH="1" flipV="1">
              <a:off x="4939185" y="2773697"/>
              <a:ext cx="733451" cy="4418"/>
            </a:xfrm>
            <a:prstGeom prst="straightConnector1">
              <a:avLst/>
            </a:prstGeom>
            <a:ln w="28575" cmpd="sng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/>
            <p:cNvGrpSpPr/>
            <p:nvPr/>
          </p:nvGrpSpPr>
          <p:grpSpPr>
            <a:xfrm>
              <a:off x="3222880" y="2585145"/>
              <a:ext cx="1740536" cy="342874"/>
              <a:chOff x="5600381" y="2149988"/>
              <a:chExt cx="1740536" cy="342874"/>
            </a:xfrm>
          </p:grpSpPr>
          <p:pic>
            <p:nvPicPr>
              <p:cNvPr id="189" name="Picture 188" descr="SQS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0381" y="2166545"/>
                <a:ext cx="326317" cy="326317"/>
              </a:xfrm>
              <a:prstGeom prst="rect">
                <a:avLst/>
              </a:prstGeom>
            </p:spPr>
          </p:pic>
          <p:sp>
            <p:nvSpPr>
              <p:cNvPr id="190" name="TextBox 189"/>
              <p:cNvSpPr txBox="1"/>
              <p:nvPr/>
            </p:nvSpPr>
            <p:spPr>
              <a:xfrm>
                <a:off x="5910962" y="2149988"/>
                <a:ext cx="1429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F2A52C"/>
                    </a:solidFill>
                    <a:latin typeface="Arial"/>
                    <a:cs typeface="Arial"/>
                  </a:rPr>
                  <a:t>Amazon SQS</a:t>
                </a:r>
              </a:p>
            </p:txBody>
          </p:sp>
        </p:grpSp>
      </p:grpSp>
      <p:cxnSp>
        <p:nvCxnSpPr>
          <p:cNvPr id="191" name="Elbow Connector 190"/>
          <p:cNvCxnSpPr/>
          <p:nvPr/>
        </p:nvCxnSpPr>
        <p:spPr>
          <a:xfrm rot="10800000" flipV="1">
            <a:off x="844588" y="2164019"/>
            <a:ext cx="2178812" cy="1502583"/>
          </a:xfrm>
          <a:prstGeom prst="bentConnector3">
            <a:avLst>
              <a:gd name="adj1" fmla="val 7747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Elbow Connector 17"/>
          <p:cNvCxnSpPr/>
          <p:nvPr/>
        </p:nvCxnSpPr>
        <p:spPr>
          <a:xfrm rot="10800000" flipV="1">
            <a:off x="844588" y="2689499"/>
            <a:ext cx="2193410" cy="1093011"/>
          </a:xfrm>
          <a:prstGeom prst="bentConnector3">
            <a:avLst>
              <a:gd name="adj1" fmla="val 68968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7"/>
          <p:cNvCxnSpPr/>
          <p:nvPr/>
        </p:nvCxnSpPr>
        <p:spPr>
          <a:xfrm rot="10800000" flipV="1">
            <a:off x="844588" y="3156593"/>
            <a:ext cx="2208008" cy="741826"/>
          </a:xfrm>
          <a:prstGeom prst="bentConnector3">
            <a:avLst>
              <a:gd name="adj1" fmla="val 59917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Elbow Connector 17"/>
          <p:cNvCxnSpPr/>
          <p:nvPr/>
        </p:nvCxnSpPr>
        <p:spPr>
          <a:xfrm rot="10800000" flipV="1">
            <a:off x="844588" y="3674774"/>
            <a:ext cx="2208008" cy="33955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Elbow Connector 17"/>
          <p:cNvCxnSpPr/>
          <p:nvPr/>
        </p:nvCxnSpPr>
        <p:spPr>
          <a:xfrm flipH="1">
            <a:off x="844586" y="4127271"/>
            <a:ext cx="2200711" cy="2964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Elbow Connector 17"/>
          <p:cNvCxnSpPr/>
          <p:nvPr/>
        </p:nvCxnSpPr>
        <p:spPr>
          <a:xfrm rot="10800000">
            <a:off x="844591" y="4246145"/>
            <a:ext cx="2186109" cy="75692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Elbow Connector 196"/>
          <p:cNvCxnSpPr/>
          <p:nvPr/>
        </p:nvCxnSpPr>
        <p:spPr>
          <a:xfrm rot="10800000">
            <a:off x="5536983" y="3165612"/>
            <a:ext cx="1281971" cy="545655"/>
          </a:xfrm>
          <a:prstGeom prst="bentConnector3">
            <a:avLst>
              <a:gd name="adj1" fmla="val -674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/>
          <p:cNvCxnSpPr>
            <a:endCxn id="201" idx="3"/>
          </p:cNvCxnSpPr>
          <p:nvPr/>
        </p:nvCxnSpPr>
        <p:spPr>
          <a:xfrm rot="10800000">
            <a:off x="5197979" y="5625651"/>
            <a:ext cx="247147" cy="167288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>
            <a:off x="3114948" y="5447785"/>
            <a:ext cx="2083030" cy="350878"/>
            <a:chOff x="5918076" y="4295627"/>
            <a:chExt cx="2083030" cy="350878"/>
          </a:xfrm>
        </p:grpSpPr>
        <p:pic>
          <p:nvPicPr>
            <p:cNvPr id="200" name="Picture 199" descr="RedShift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076" y="4295627"/>
              <a:ext cx="350878" cy="350878"/>
            </a:xfrm>
            <a:prstGeom prst="rect">
              <a:avLst/>
            </a:prstGeom>
          </p:spPr>
        </p:pic>
        <p:sp>
          <p:nvSpPr>
            <p:cNvPr id="201" name="TextBox 200"/>
            <p:cNvSpPr txBox="1"/>
            <p:nvPr/>
          </p:nvSpPr>
          <p:spPr>
            <a:xfrm>
              <a:off x="6230134" y="4304216"/>
              <a:ext cx="1770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Redshift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3114948" y="5859980"/>
            <a:ext cx="1894321" cy="338554"/>
            <a:chOff x="280824" y="3707180"/>
            <a:chExt cx="1894321" cy="338554"/>
          </a:xfrm>
        </p:grpSpPr>
        <p:pic>
          <p:nvPicPr>
            <p:cNvPr id="203" name="Picture 202" descr="SNS.png"/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24" y="3716468"/>
              <a:ext cx="314712" cy="314712"/>
            </a:xfrm>
            <a:prstGeom prst="rect">
              <a:avLst/>
            </a:prstGeom>
          </p:spPr>
        </p:pic>
        <p:sp>
          <p:nvSpPr>
            <p:cNvPr id="204" name="TextBox 203"/>
            <p:cNvSpPr txBox="1"/>
            <p:nvPr/>
          </p:nvSpPr>
          <p:spPr>
            <a:xfrm>
              <a:off x="553405" y="3707180"/>
              <a:ext cx="1621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latin typeface="Arial"/>
                  <a:cs typeface="Arial"/>
                </a:rPr>
                <a:t>Amazon SNS</a:t>
              </a: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5496780" y="5611028"/>
            <a:ext cx="855441" cy="523655"/>
            <a:chOff x="5644152" y="4204263"/>
            <a:chExt cx="855441" cy="523655"/>
          </a:xfrm>
        </p:grpSpPr>
        <p:pic>
          <p:nvPicPr>
            <p:cNvPr id="206" name="Picture 205" descr="Instance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152" y="4204263"/>
              <a:ext cx="481469" cy="523655"/>
            </a:xfrm>
            <a:prstGeom prst="rect">
              <a:avLst/>
            </a:prstGeom>
          </p:spPr>
        </p:pic>
        <p:sp>
          <p:nvSpPr>
            <p:cNvPr id="207" name="TextBox 206"/>
            <p:cNvSpPr txBox="1"/>
            <p:nvPr/>
          </p:nvSpPr>
          <p:spPr>
            <a:xfrm>
              <a:off x="6064281" y="4296813"/>
              <a:ext cx="435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2A52C"/>
                  </a:solidFill>
                  <a:cs typeface="Arial"/>
                </a:rPr>
                <a:t>BI</a:t>
              </a:r>
              <a:endParaRPr lang="en-US" sz="1600" dirty="0" smtClean="0">
                <a:solidFill>
                  <a:srgbClr val="F2A52C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208" name="Elbow Connector 207"/>
          <p:cNvCxnSpPr/>
          <p:nvPr/>
        </p:nvCxnSpPr>
        <p:spPr>
          <a:xfrm rot="10800000" flipV="1">
            <a:off x="4784820" y="5919160"/>
            <a:ext cx="660301" cy="132376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/>
          <p:cNvCxnSpPr/>
          <p:nvPr/>
        </p:nvCxnSpPr>
        <p:spPr>
          <a:xfrm flipV="1">
            <a:off x="6307761" y="5693627"/>
            <a:ext cx="1099719" cy="177316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Elbow Connector 209"/>
          <p:cNvCxnSpPr/>
          <p:nvPr/>
        </p:nvCxnSpPr>
        <p:spPr>
          <a:xfrm rot="16200000" flipH="1">
            <a:off x="1039868" y="4038019"/>
            <a:ext cx="1523412" cy="2480559"/>
          </a:xfrm>
          <a:prstGeom prst="bentConnector2">
            <a:avLst/>
          </a:prstGeom>
          <a:ln w="28575" cmpd="sng">
            <a:solidFill>
              <a:schemeClr val="bg1">
                <a:lumMod val="75000"/>
              </a:schemeClr>
            </a:solidFill>
            <a:headEnd type="stealth" w="lg" len="lg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 descr="bar-graph-browser-chrome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56" y="4122755"/>
            <a:ext cx="1212345" cy="874938"/>
          </a:xfrm>
          <a:prstGeom prst="rect">
            <a:avLst/>
          </a:prstGeom>
        </p:spPr>
      </p:pic>
      <p:cxnSp>
        <p:nvCxnSpPr>
          <p:cNvPr id="212" name="Elbow Connector 211"/>
          <p:cNvCxnSpPr/>
          <p:nvPr/>
        </p:nvCxnSpPr>
        <p:spPr>
          <a:xfrm flipV="1">
            <a:off x="5760969" y="4722451"/>
            <a:ext cx="1818334" cy="249169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75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3" name="Picture 212" descr="Line-Chart-Browser-Chrom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62" y="5306448"/>
            <a:ext cx="1185331" cy="852045"/>
          </a:xfrm>
          <a:prstGeom prst="rect">
            <a:avLst/>
          </a:prstGeom>
        </p:spPr>
      </p:pic>
      <p:grpSp>
        <p:nvGrpSpPr>
          <p:cNvPr id="214" name="Group 213"/>
          <p:cNvGrpSpPr/>
          <p:nvPr/>
        </p:nvGrpSpPr>
        <p:grpSpPr>
          <a:xfrm>
            <a:off x="5637616" y="3703615"/>
            <a:ext cx="1617461" cy="889567"/>
            <a:chOff x="6769984" y="2685433"/>
            <a:chExt cx="1617461" cy="889567"/>
          </a:xfrm>
        </p:grpSpPr>
        <p:grpSp>
          <p:nvGrpSpPr>
            <p:cNvPr id="215" name="Group 247"/>
            <p:cNvGrpSpPr/>
            <p:nvPr/>
          </p:nvGrpSpPr>
          <p:grpSpPr>
            <a:xfrm>
              <a:off x="6769984" y="2685433"/>
              <a:ext cx="643392" cy="640427"/>
              <a:chOff x="834740" y="0"/>
              <a:chExt cx="1523359" cy="1516339"/>
            </a:xfrm>
          </p:grpSpPr>
          <p:pic>
            <p:nvPicPr>
              <p:cNvPr id="217" name="3instances.png"/>
              <p:cNvPicPr/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834740" y="124989"/>
                <a:ext cx="1482885" cy="13913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8" name="Open-Flexable.png"/>
              <p:cNvPicPr/>
              <p:nvPr/>
            </p:nvPicPr>
            <p:blipFill>
              <a:blip r:embed="rId17">
                <a:extLst/>
              </a:blip>
              <a:srcRect l="18448" t="32701" r="18448" b="32701"/>
              <a:stretch>
                <a:fillRect/>
              </a:stretch>
            </p:blipFill>
            <p:spPr>
              <a:xfrm>
                <a:off x="1483553" y="0"/>
                <a:ext cx="874546" cy="4673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16" name="TextBox 215"/>
            <p:cNvSpPr txBox="1"/>
            <p:nvPr/>
          </p:nvSpPr>
          <p:spPr>
            <a:xfrm>
              <a:off x="6885908" y="2744003"/>
              <a:ext cx="15015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solidFill>
                    <a:srgbClr val="F2A52C"/>
                  </a:solidFill>
                  <a:cs typeface="Arial"/>
                </a:rPr>
                <a:t>Custom</a:t>
              </a:r>
            </a:p>
            <a:p>
              <a:pPr algn="r"/>
              <a:r>
                <a:rPr lang="en-US" sz="1600" smtClean="0">
                  <a:solidFill>
                    <a:srgbClr val="F2A52C"/>
                  </a:solidFill>
                  <a:cs typeface="Arial"/>
                </a:rPr>
                <a:t>Backend</a:t>
              </a:r>
              <a:endParaRPr lang="en-US" sz="1600" dirty="0" smtClean="0">
                <a:solidFill>
                  <a:srgbClr val="F2A52C"/>
                </a:solidFill>
                <a:cs typeface="Arial"/>
              </a:endParaRPr>
            </a:p>
            <a:p>
              <a:pPr algn="r"/>
              <a:r>
                <a:rPr lang="en-US" sz="1600" dirty="0" smtClean="0">
                  <a:solidFill>
                    <a:srgbClr val="F2A52C"/>
                  </a:solidFill>
                  <a:cs typeface="Arial"/>
                </a:rPr>
                <a:t>Amazon EC2 </a:t>
              </a:r>
              <a:endParaRPr lang="en-US" sz="1600" dirty="0" smtClean="0">
                <a:solidFill>
                  <a:srgbClr val="F2A52C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58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mtClean="0"/>
          </a:p>
          <a:p>
            <a:endParaRPr lang="zh-CN" altLang="en-US" dirty="0"/>
          </a:p>
        </p:txBody>
      </p:sp>
      <p:sp>
        <p:nvSpPr>
          <p:cNvPr id="5" name="Text Box 2"/>
          <p:cNvSpPr>
            <a:spLocks noChangeArrowheads="1"/>
          </p:cNvSpPr>
          <p:nvPr/>
        </p:nvSpPr>
        <p:spPr bwMode="auto">
          <a:xfrm>
            <a:off x="457200" y="1719147"/>
            <a:ext cx="7697586" cy="4524315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kumimoji="0" lang="zh-CN" altLang="en-US" sz="3600" b="1" dirty="0">
                <a:solidFill>
                  <a:schemeClr val="accent6"/>
                </a:solidFill>
                <a:latin typeface="+mj-ea"/>
                <a:ea typeface="+mj-ea"/>
                <a:sym typeface="Arial" pitchFamily="34" charset="0"/>
              </a:rPr>
              <a:t>内容</a:t>
            </a:r>
            <a:endParaRPr kumimoji="0" lang="en-US" altLang="zh-CN" sz="3600" b="1" dirty="0" smtClean="0">
              <a:solidFill>
                <a:schemeClr val="accent6"/>
              </a:solidFill>
              <a:latin typeface="+mj-ea"/>
              <a:ea typeface="+mj-ea"/>
              <a:sym typeface="Arial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accent6"/>
              </a:solidFill>
              <a:latin typeface="+mj-ea"/>
              <a:ea typeface="+mj-ea"/>
              <a:sym typeface="Arial" pitchFamily="34" charset="0"/>
            </a:endParaRPr>
          </a:p>
          <a:p>
            <a:pPr marL="1200150" lvl="1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AWS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云平台的移动应用服务</a:t>
            </a:r>
            <a:endParaRPr kumimoji="0" lang="en-US" altLang="zh-CN" dirty="0" smtClean="0">
              <a:solidFill>
                <a:srgbClr val="2066A9"/>
              </a:solidFill>
              <a:latin typeface="+mj-ea"/>
              <a:ea typeface="+mj-ea"/>
              <a:sym typeface="Arial" pitchFamily="34" charset="0"/>
            </a:endParaRPr>
          </a:p>
          <a:p>
            <a:pPr marL="1200150" lvl="1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0" lang="en-US" altLang="zh-CN" dirty="0">
                <a:solidFill>
                  <a:schemeClr val="accent6"/>
                </a:solidFill>
                <a:latin typeface="+mj-ea"/>
                <a:ea typeface="+mj-ea"/>
                <a:sym typeface="Arial" pitchFamily="34" charset="0"/>
              </a:rPr>
              <a:t>TCL</a:t>
            </a:r>
            <a:r>
              <a:rPr kumimoji="0" lang="zh-CN" altLang="en-US" dirty="0">
                <a:solidFill>
                  <a:schemeClr val="accent6"/>
                </a:solidFill>
                <a:latin typeface="+mj-ea"/>
                <a:ea typeface="+mj-ea"/>
                <a:sym typeface="Arial" pitchFamily="34" charset="0"/>
              </a:rPr>
              <a:t>通讯移动应用后台架构实践</a:t>
            </a:r>
            <a:endParaRPr kumimoji="0" lang="en-US" altLang="zh-CN" dirty="0">
              <a:solidFill>
                <a:schemeClr val="accent6"/>
              </a:solidFill>
              <a:latin typeface="+mj-ea"/>
              <a:ea typeface="+mj-ea"/>
              <a:sym typeface="Arial" pitchFamily="34" charset="0"/>
            </a:endParaRPr>
          </a:p>
          <a:p>
            <a:pPr marL="1600200" lvl="2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TCL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通讯与移动应用产品介绍</a:t>
            </a:r>
            <a:endParaRPr kumimoji="0" lang="en-US" altLang="zh-CN" dirty="0" smtClean="0">
              <a:solidFill>
                <a:srgbClr val="2066A9"/>
              </a:solidFill>
              <a:latin typeface="+mj-ea"/>
              <a:ea typeface="+mj-ea"/>
              <a:sym typeface="Arial" pitchFamily="34" charset="0"/>
            </a:endParaRPr>
          </a:p>
          <a:p>
            <a:pPr marL="1600200" lvl="2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TCL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移动应用在</a:t>
            </a: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AWS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平台上的架构演进</a:t>
            </a:r>
            <a:endParaRPr kumimoji="0" lang="en-US" altLang="zh-CN" dirty="0" smtClean="0">
              <a:solidFill>
                <a:srgbClr val="2066A9"/>
              </a:solidFill>
              <a:latin typeface="+mj-ea"/>
              <a:ea typeface="+mj-ea"/>
              <a:sym typeface="Arial" pitchFamily="34" charset="0"/>
            </a:endParaRPr>
          </a:p>
          <a:p>
            <a:pPr marL="1600200" lvl="2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TCL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移动应用开发的技术实践</a:t>
            </a:r>
            <a:endParaRPr kumimoji="0" lang="en-US" altLang="zh-CN" dirty="0">
              <a:solidFill>
                <a:srgbClr val="2066A9"/>
              </a:solidFill>
              <a:latin typeface="+mj-ea"/>
              <a:ea typeface="+mj-ea"/>
              <a:sym typeface="Arial" pitchFamily="34" charset="0"/>
            </a:endParaRPr>
          </a:p>
          <a:p>
            <a:pPr marL="1600200" lvl="2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TCL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移动应用架构未来的规划</a:t>
            </a:r>
            <a:r>
              <a:rPr kumimoji="0" lang="en-US" altLang="zh-CN" sz="2400" b="1" dirty="0">
                <a:solidFill>
                  <a:schemeClr val="accent6"/>
                </a:solidFill>
                <a:latin typeface="+mj-ea"/>
                <a:ea typeface="+mj-ea"/>
                <a:sym typeface="Arial" pitchFamily="34" charset="0"/>
              </a:rPr>
              <a:t>	</a:t>
            </a:r>
            <a:endParaRPr kumimoji="0" lang="zh-CN" altLang="en-US" sz="2400" dirty="0" smtClean="0">
              <a:solidFill>
                <a:schemeClr val="accent6"/>
              </a:solidFill>
              <a:latin typeface="+mj-ea"/>
              <a:ea typeface="+mj-ea"/>
              <a:sym typeface="VAG Rounded Std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9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n-ea"/>
                <a:ea typeface="+mn-ea"/>
              </a:rPr>
              <a:t>	TCL</a:t>
            </a:r>
            <a:r>
              <a:rPr lang="zh-CN" altLang="en-US" dirty="0" smtClean="0">
                <a:solidFill>
                  <a:schemeClr val="accent6"/>
                </a:solidFill>
                <a:latin typeface="+mn-ea"/>
                <a:ea typeface="+mn-ea"/>
              </a:rPr>
              <a:t>通讯与移动应用产品介绍</a:t>
            </a:r>
            <a:endParaRPr lang="zh-CN" altLang="en-US" dirty="0">
              <a:solidFill>
                <a:schemeClr val="accent6"/>
              </a:solidFill>
              <a:latin typeface="+mn-ea"/>
              <a:ea typeface="+mn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Picture 2" descr="C:\Users\xuan-wang\Desktop\623f53b66b6200000132c7378ac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 r="6171"/>
          <a:stretch>
            <a:fillRect/>
          </a:stretch>
        </p:blipFill>
        <p:spPr bwMode="auto">
          <a:xfrm>
            <a:off x="4980869" y="1767242"/>
            <a:ext cx="4163131" cy="352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>
            <a:spLocks noChangeArrowheads="1"/>
          </p:cNvSpPr>
          <p:nvPr/>
        </p:nvSpPr>
        <p:spPr bwMode="auto">
          <a:xfrm>
            <a:off x="268226" y="2045979"/>
            <a:ext cx="5415397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0" lang="en-US" altLang="zh-CN" sz="2000" dirty="0" smtClean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TCL2004</a:t>
            </a:r>
            <a:r>
              <a:rPr kumimoji="0" lang="zh-CN" altLang="en-US" sz="2000" dirty="0" smtClean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收购</a:t>
            </a:r>
            <a:r>
              <a:rPr kumimoji="0" lang="en-US" altLang="zh-CN" sz="2000" dirty="0" smtClean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Alcatel,</a:t>
            </a:r>
            <a:r>
              <a:rPr kumimoji="0" lang="zh-CN" altLang="en-US" sz="2000" dirty="0" smtClean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开拓国际市场</a:t>
            </a:r>
            <a:endParaRPr kumimoji="0" lang="en-US" altLang="zh-CN" sz="2000" dirty="0" smtClean="0">
              <a:solidFill>
                <a:schemeClr val="tx1"/>
              </a:solidFill>
              <a:latin typeface="+mn-ea"/>
              <a:ea typeface="+mn-ea"/>
              <a:sym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kumimoji="0" lang="en-US" altLang="zh-CN" sz="2000" dirty="0">
              <a:solidFill>
                <a:schemeClr val="tx1"/>
              </a:solidFill>
              <a:latin typeface="+mn-ea"/>
              <a:ea typeface="+mn-ea"/>
              <a:sym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0" lang="zh-CN" altLang="en-US" sz="2000" dirty="0" smtClean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全球 </a:t>
            </a:r>
            <a:r>
              <a:rPr kumimoji="0" lang="en-US" altLang="zh-CN" sz="2000" b="1" dirty="0">
                <a:solidFill>
                  <a:srgbClr val="FF0000"/>
                </a:solidFill>
                <a:latin typeface="+mn-ea"/>
                <a:ea typeface="+mn-ea"/>
                <a:sym typeface="Arial" pitchFamily="34" charset="0"/>
              </a:rPr>
              <a:t>#4 </a:t>
            </a:r>
            <a:r>
              <a:rPr kumimoji="0" lang="zh-CN" altLang="en-US" sz="2000" dirty="0" smtClean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手机设备厂商</a:t>
            </a:r>
            <a:r>
              <a:rPr kumimoji="0" lang="en-US" altLang="zh-CN" sz="2000" dirty="0" smtClean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2014Q4(</a:t>
            </a:r>
            <a:r>
              <a:rPr kumimoji="0" lang="en-US" altLang="zh-CN" sz="2000" dirty="0" err="1" smtClean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Garnter</a:t>
            </a:r>
            <a:r>
              <a:rPr kumimoji="0" lang="en-US" altLang="zh-CN" sz="2000" dirty="0" smtClean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)  </a:t>
            </a:r>
            <a:endParaRPr kumimoji="0" lang="en-US" altLang="zh-CN" sz="2000" dirty="0">
              <a:solidFill>
                <a:schemeClr val="tx1"/>
              </a:solidFill>
              <a:latin typeface="+mn-ea"/>
              <a:ea typeface="+mn-ea"/>
              <a:sym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0" lang="en-US" altLang="zh-CN" sz="2000" b="1" dirty="0">
                <a:solidFill>
                  <a:schemeClr val="bg1"/>
                </a:solidFill>
                <a:latin typeface="+mn-ea"/>
                <a:ea typeface="+mn-ea"/>
                <a:sym typeface="Arial" pitchFamily="34" charset="0"/>
              </a:rPr>
              <a:t>	</a:t>
            </a:r>
            <a:r>
              <a:rPr kumimoji="0" lang="zh-CN" altLang="en-US" sz="2000" b="1" dirty="0">
                <a:solidFill>
                  <a:srgbClr val="00B0F0"/>
                </a:solidFill>
                <a:latin typeface="+mn-ea"/>
                <a:ea typeface="+mn-ea"/>
                <a:sym typeface="Arial" pitchFamily="34" charset="0"/>
              </a:rPr>
              <a:t>194</a:t>
            </a:r>
            <a:r>
              <a:rPr kumimoji="0" lang="zh-CN" altLang="en-US" sz="2000" dirty="0">
                <a:solidFill>
                  <a:srgbClr val="00B0F0"/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国家</a:t>
            </a:r>
            <a:endParaRPr kumimoji="0" lang="en-US" altLang="zh-CN" sz="2000" dirty="0">
              <a:solidFill>
                <a:schemeClr val="tx1"/>
              </a:solidFill>
              <a:latin typeface="+mn-ea"/>
              <a:ea typeface="+mn-ea"/>
              <a:sym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0" lang="en-US" altLang="zh-CN" sz="2000" dirty="0">
                <a:solidFill>
                  <a:schemeClr val="bg1"/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kumimoji="0" lang="zh-CN" altLang="en-US" sz="2000" dirty="0" smtClean="0">
                <a:solidFill>
                  <a:srgbClr val="FFC000"/>
                </a:solidFill>
                <a:latin typeface="+mn-ea"/>
                <a:ea typeface="+mn-ea"/>
                <a:sym typeface="Arial" pitchFamily="34" charset="0"/>
              </a:rPr>
              <a:t>50</a:t>
            </a:r>
            <a:r>
              <a:rPr kumimoji="0" lang="zh-CN" altLang="en-US" sz="2000" dirty="0" smtClean="0">
                <a:solidFill>
                  <a:schemeClr val="bg1"/>
                </a:solidFill>
                <a:latin typeface="+mn-ea"/>
                <a:ea typeface="+mn-ea"/>
                <a:sym typeface="Arial" pitchFamily="34" charset="0"/>
              </a:rPr>
              <a:t> 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语言</a:t>
            </a:r>
            <a:endParaRPr kumimoji="0" lang="en-US" altLang="zh-CN" sz="2000" dirty="0">
              <a:solidFill>
                <a:schemeClr val="tx1"/>
              </a:solidFill>
              <a:latin typeface="+mn-ea"/>
              <a:ea typeface="+mn-ea"/>
              <a:sym typeface="Arial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kumimoji="0" lang="en-US" altLang="zh-CN" sz="2000" dirty="0">
                <a:solidFill>
                  <a:srgbClr val="92D050"/>
                </a:solidFill>
                <a:latin typeface="+mn-ea"/>
                <a:ea typeface="+mn-ea"/>
                <a:sym typeface="Arial" pitchFamily="34" charset="0"/>
              </a:rPr>
              <a:t>	</a:t>
            </a:r>
            <a:r>
              <a:rPr kumimoji="0" lang="zh-CN" altLang="en-US" sz="2000" dirty="0">
                <a:solidFill>
                  <a:srgbClr val="92D050"/>
                </a:solidFill>
                <a:latin typeface="+mn-ea"/>
                <a:ea typeface="+mn-ea"/>
                <a:sym typeface="Arial" pitchFamily="34" charset="0"/>
              </a:rPr>
              <a:t>17 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  <a:ea typeface="+mn-ea"/>
                <a:sym typeface="Arial" pitchFamily="34" charset="0"/>
              </a:rPr>
              <a:t>海外运营中心</a:t>
            </a:r>
            <a:endParaRPr kumimoji="0" lang="en-US" altLang="zh-CN" sz="2000" dirty="0">
              <a:solidFill>
                <a:schemeClr val="tx1"/>
              </a:solidFill>
              <a:latin typeface="+mn-ea"/>
              <a:ea typeface="+mn-ea"/>
              <a:sym typeface="Arial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kumimoji="0" lang="en-US" altLang="zh-CN" sz="2000" dirty="0" smtClean="0">
              <a:solidFill>
                <a:schemeClr val="tx1"/>
              </a:solidFill>
              <a:latin typeface="+mn-ea"/>
              <a:ea typeface="+mn-ea"/>
              <a:sym typeface="VAG Rounded Std Light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kumimoji="0" lang="zh-CN" altLang="en-US" sz="2000" dirty="0" smtClean="0">
              <a:solidFill>
                <a:schemeClr val="tx1"/>
              </a:solidFill>
              <a:latin typeface="+mn-ea"/>
              <a:ea typeface="+mn-ea"/>
              <a:sym typeface="VAG Rounded Std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227" y="5271011"/>
            <a:ext cx="702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zh-CN" altLang="en-US" sz="2000" dirty="0" smtClean="0">
                <a:latin typeface="+mn-ea"/>
              </a:rPr>
              <a:t>双</a:t>
            </a:r>
            <a:r>
              <a:rPr kumimoji="0" lang="en-US" altLang="zh-CN" sz="2000" dirty="0" smtClean="0">
                <a:latin typeface="+mn-ea"/>
              </a:rPr>
              <a:t>+ </a:t>
            </a:r>
            <a:r>
              <a:rPr kumimoji="0" lang="zh-CN" altLang="en-US" sz="2000" dirty="0" smtClean="0">
                <a:latin typeface="+mn-ea"/>
              </a:rPr>
              <a:t>战略转型  </a:t>
            </a:r>
            <a:r>
              <a:rPr kumimoji="0" lang="en-US" altLang="zh-CN" sz="2000" dirty="0" smtClean="0">
                <a:latin typeface="+mn-ea"/>
              </a:rPr>
              <a:t>(</a:t>
            </a:r>
            <a:r>
              <a:rPr kumimoji="0" lang="zh-CN" altLang="en-US" sz="2000" dirty="0" smtClean="0">
                <a:latin typeface="+mn-ea"/>
              </a:rPr>
              <a:t>智能</a:t>
            </a:r>
            <a:r>
              <a:rPr kumimoji="0" lang="en-US" altLang="zh-CN" sz="2000" dirty="0" smtClean="0">
                <a:latin typeface="+mn-ea"/>
              </a:rPr>
              <a:t>+</a:t>
            </a:r>
            <a:r>
              <a:rPr kumimoji="0" lang="zh-CN" altLang="en-US" sz="2000" dirty="0" smtClean="0">
                <a:latin typeface="+mn-ea"/>
              </a:rPr>
              <a:t>互联网</a:t>
            </a:r>
            <a:r>
              <a:rPr kumimoji="0" lang="en-US" altLang="zh-CN" sz="2000" dirty="0" smtClean="0">
                <a:latin typeface="+mn-ea"/>
              </a:rPr>
              <a:t>/</a:t>
            </a:r>
            <a:r>
              <a:rPr kumimoji="0" lang="zh-CN" altLang="en-US" sz="2000" dirty="0" smtClean="0">
                <a:latin typeface="+mn-ea"/>
              </a:rPr>
              <a:t>产品</a:t>
            </a:r>
            <a:r>
              <a:rPr kumimoji="0" lang="en-US" altLang="zh-CN" sz="2000" dirty="0" smtClean="0">
                <a:latin typeface="+mn-ea"/>
              </a:rPr>
              <a:t>+</a:t>
            </a:r>
            <a:r>
              <a:rPr kumimoji="0" lang="zh-CN" altLang="en-US" sz="2000" dirty="0" smtClean="0">
                <a:latin typeface="+mn-ea"/>
              </a:rPr>
              <a:t>服务</a:t>
            </a:r>
            <a:r>
              <a:rPr kumimoji="0" lang="en-US" altLang="zh-CN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zh-CN" sz="2000" dirty="0" smtClean="0">
                <a:latin typeface="+mn-ea"/>
              </a:rPr>
              <a:t>MIEBC </a:t>
            </a:r>
            <a:r>
              <a:rPr lang="zh-CN" altLang="en-US" sz="2000" dirty="0" smtClean="0">
                <a:latin typeface="+mn-ea"/>
              </a:rPr>
              <a:t>新兴业务中心 负责移动互联网服务开发</a:t>
            </a:r>
            <a:endParaRPr kumimoji="0"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endParaRPr lang="en-US" altLang="zh-CN" sz="2400" dirty="0" smtClean="0">
              <a:latin typeface="+mn-ea"/>
              <a:cs typeface="华文楷体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zh-CN" sz="2400" dirty="0" err="1">
                <a:latin typeface="+mn-ea"/>
                <a:cs typeface="华文楷体" charset="0"/>
              </a:rPr>
              <a:t>Onetouch</a:t>
            </a:r>
            <a:r>
              <a:rPr lang="en-US" altLang="zh-CN" sz="2400" dirty="0">
                <a:latin typeface="+mn-ea"/>
                <a:cs typeface="华文楷体" charset="0"/>
              </a:rPr>
              <a:t> Stream </a:t>
            </a:r>
            <a:r>
              <a:rPr lang="zh-CN" altLang="en-US" sz="2400" dirty="0">
                <a:latin typeface="+mn-ea"/>
                <a:cs typeface="华文楷体" charset="0"/>
              </a:rPr>
              <a:t>系统级信息流</a:t>
            </a:r>
            <a:endParaRPr lang="en-US" altLang="zh-CN" sz="2400" dirty="0" smtClean="0">
              <a:latin typeface="+mn-ea"/>
              <a:cs typeface="华文楷体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zh-CN" sz="2400" dirty="0" smtClean="0">
                <a:latin typeface="+mn-ea"/>
                <a:cs typeface="华文楷体" charset="0"/>
              </a:rPr>
              <a:t>App </a:t>
            </a:r>
            <a:r>
              <a:rPr lang="en-US" altLang="zh-CN" sz="2400" dirty="0">
                <a:latin typeface="+mn-ea"/>
                <a:cs typeface="华文楷体" charset="0"/>
              </a:rPr>
              <a:t>Center </a:t>
            </a:r>
            <a:r>
              <a:rPr lang="zh-CN" altLang="en-US" sz="2400" dirty="0">
                <a:latin typeface="+mn-ea"/>
                <a:cs typeface="华文楷体" charset="0"/>
              </a:rPr>
              <a:t>应用商店</a:t>
            </a:r>
            <a:endParaRPr lang="en-US" altLang="zh-CN" sz="2400" dirty="0">
              <a:latin typeface="+mn-ea"/>
              <a:cs typeface="华文楷体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zh-CN" sz="2400" dirty="0">
                <a:latin typeface="+mn-ea"/>
                <a:cs typeface="华文楷体" charset="0"/>
              </a:rPr>
              <a:t>User Center </a:t>
            </a:r>
            <a:r>
              <a:rPr lang="zh-CN" altLang="en-US" sz="2400" dirty="0">
                <a:latin typeface="+mn-ea"/>
                <a:cs typeface="华文楷体" charset="0"/>
              </a:rPr>
              <a:t>用户</a:t>
            </a:r>
            <a:r>
              <a:rPr lang="zh-CN" altLang="en-US" sz="2400" dirty="0" smtClean="0">
                <a:latin typeface="+mn-ea"/>
                <a:cs typeface="华文楷体" charset="0"/>
              </a:rPr>
              <a:t>中心</a:t>
            </a:r>
            <a:endParaRPr lang="en-US" altLang="zh-CN" sz="2400" dirty="0">
              <a:latin typeface="+mn-ea"/>
              <a:cs typeface="华文楷体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zh-CN" sz="2400" dirty="0">
                <a:latin typeface="+mn-ea"/>
                <a:cs typeface="华文楷体" charset="0"/>
              </a:rPr>
              <a:t>Game Center </a:t>
            </a:r>
            <a:r>
              <a:rPr lang="zh-CN" altLang="en-US" sz="2400" dirty="0">
                <a:latin typeface="+mn-ea"/>
                <a:cs typeface="华文楷体" charset="0"/>
              </a:rPr>
              <a:t>游戏中心</a:t>
            </a:r>
            <a:endParaRPr lang="en-US" altLang="zh-CN" sz="2400" dirty="0">
              <a:latin typeface="+mn-ea"/>
              <a:cs typeface="华文楷体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zh-CN" sz="2400" dirty="0" err="1">
                <a:latin typeface="+mn-ea"/>
                <a:cs typeface="华文楷体" charset="0"/>
              </a:rPr>
              <a:t>Onetouch</a:t>
            </a:r>
            <a:r>
              <a:rPr lang="en-US" altLang="zh-CN" sz="2400" dirty="0">
                <a:latin typeface="+mn-ea"/>
                <a:cs typeface="华文楷体" charset="0"/>
              </a:rPr>
              <a:t> Store </a:t>
            </a:r>
            <a:r>
              <a:rPr lang="zh-CN" altLang="en-US" sz="2400" dirty="0">
                <a:latin typeface="+mn-ea"/>
                <a:cs typeface="华文楷体" charset="0"/>
              </a:rPr>
              <a:t>商城</a:t>
            </a:r>
            <a:endParaRPr lang="en-US" altLang="zh-CN" sz="2400" dirty="0">
              <a:latin typeface="+mn-ea"/>
              <a:cs typeface="华文楷体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zh-CN" sz="2400" dirty="0" err="1">
                <a:latin typeface="+mn-ea"/>
                <a:cs typeface="华文楷体" charset="0"/>
              </a:rPr>
              <a:t>Onetouch</a:t>
            </a:r>
            <a:r>
              <a:rPr lang="en-US" altLang="zh-CN" sz="2400" dirty="0">
                <a:latin typeface="+mn-ea"/>
                <a:cs typeface="华文楷体" charset="0"/>
              </a:rPr>
              <a:t> Payment </a:t>
            </a:r>
            <a:r>
              <a:rPr lang="zh-CN" altLang="en-US" sz="2400" dirty="0">
                <a:latin typeface="+mn-ea"/>
                <a:cs typeface="华文楷体" charset="0"/>
              </a:rPr>
              <a:t>海外支付</a:t>
            </a:r>
            <a:endParaRPr lang="en-US" altLang="zh-CN" sz="2400" dirty="0">
              <a:latin typeface="+mn-ea"/>
              <a:cs typeface="华文楷体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zh-CN" altLang="en-US" sz="2400" dirty="0">
              <a:latin typeface="+mn-ea"/>
            </a:endParaRPr>
          </a:p>
        </p:txBody>
      </p:sp>
      <p:sp>
        <p:nvSpPr>
          <p:cNvPr id="23" name="椭圆 1"/>
          <p:cNvSpPr>
            <a:spLocks noChangeArrowheads="1"/>
          </p:cNvSpPr>
          <p:nvPr/>
        </p:nvSpPr>
        <p:spPr bwMode="auto">
          <a:xfrm>
            <a:off x="4375636" y="2068641"/>
            <a:ext cx="4572000" cy="43139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grpSp>
        <p:nvGrpSpPr>
          <p:cNvPr id="24" name="组合 23"/>
          <p:cNvGrpSpPr/>
          <p:nvPr/>
        </p:nvGrpSpPr>
        <p:grpSpPr>
          <a:xfrm>
            <a:off x="4507969" y="2143968"/>
            <a:ext cx="4592067" cy="3719893"/>
            <a:chOff x="1993900" y="209550"/>
            <a:chExt cx="5854700" cy="4414839"/>
          </a:xfrm>
        </p:grpSpPr>
        <p:sp>
          <p:nvSpPr>
            <p:cNvPr id="25" name="椭圆 1"/>
            <p:cNvSpPr>
              <a:spLocks noChangeArrowheads="1"/>
            </p:cNvSpPr>
            <p:nvPr/>
          </p:nvSpPr>
          <p:spPr bwMode="auto">
            <a:xfrm>
              <a:off x="3052762" y="1522413"/>
              <a:ext cx="3465513" cy="300196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32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8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24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180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26" name="文本框 2"/>
            <p:cNvSpPr txBox="1">
              <a:spLocks noChangeArrowheads="1"/>
            </p:cNvSpPr>
            <p:nvPr/>
          </p:nvSpPr>
          <p:spPr bwMode="auto">
            <a:xfrm>
              <a:off x="1993900" y="2600325"/>
              <a:ext cx="10080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32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1pPr>
              <a:lvl2pPr marL="1085850" indent="-3429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8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24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Arial" pitchFamily="34" charset="0"/>
                </a:rPr>
                <a:t>Apps</a:t>
              </a:r>
            </a:p>
          </p:txBody>
        </p:sp>
        <p:sp>
          <p:nvSpPr>
            <p:cNvPr id="27" name="文本框 2"/>
            <p:cNvSpPr txBox="1">
              <a:spLocks noChangeArrowheads="1"/>
            </p:cNvSpPr>
            <p:nvPr/>
          </p:nvSpPr>
          <p:spPr bwMode="auto">
            <a:xfrm>
              <a:off x="2768600" y="1336675"/>
              <a:ext cx="1069975" cy="415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32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1pPr>
              <a:lvl2pPr marL="1085850" indent="-3429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8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24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Arial" pitchFamily="34" charset="0"/>
                </a:rPr>
                <a:t>Games</a:t>
              </a:r>
            </a:p>
          </p:txBody>
        </p:sp>
        <p:sp>
          <p:nvSpPr>
            <p:cNvPr id="28" name="文本框 2"/>
            <p:cNvSpPr txBox="1">
              <a:spLocks noChangeArrowheads="1"/>
            </p:cNvSpPr>
            <p:nvPr/>
          </p:nvSpPr>
          <p:spPr bwMode="auto">
            <a:xfrm>
              <a:off x="5932487" y="1490663"/>
              <a:ext cx="1098550" cy="415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32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1pPr>
              <a:lvl2pPr marL="1085850" indent="-3429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8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24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itchFamily="34" charset="0"/>
                </a:rPr>
                <a:t>Music</a:t>
              </a:r>
            </a:p>
          </p:txBody>
        </p:sp>
        <p:sp>
          <p:nvSpPr>
            <p:cNvPr id="29" name="文本框 2"/>
            <p:cNvSpPr txBox="1">
              <a:spLocks noChangeArrowheads="1"/>
            </p:cNvSpPr>
            <p:nvPr/>
          </p:nvSpPr>
          <p:spPr bwMode="auto">
            <a:xfrm>
              <a:off x="4516437" y="925513"/>
              <a:ext cx="1097669" cy="493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32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1pPr>
              <a:lvl2pPr marL="1085850" indent="-3429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8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24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 smtClean="0">
                  <a:solidFill>
                    <a:schemeClr val="bg1"/>
                  </a:solidFill>
                  <a:latin typeface="Arial" pitchFamily="34" charset="0"/>
                </a:rPr>
                <a:t>Store</a:t>
              </a:r>
              <a:endParaRPr lang="en-US" altLang="zh-CN" sz="160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30" name="文本框 2"/>
            <p:cNvSpPr txBox="1">
              <a:spLocks noChangeArrowheads="1"/>
            </p:cNvSpPr>
            <p:nvPr/>
          </p:nvSpPr>
          <p:spPr bwMode="auto">
            <a:xfrm>
              <a:off x="6198229" y="3956078"/>
              <a:ext cx="865188" cy="455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32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1pPr>
              <a:lvl2pPr marL="1085850" indent="-3429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8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24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Arial" pitchFamily="34" charset="0"/>
                </a:rPr>
                <a:t>Life</a:t>
              </a:r>
            </a:p>
          </p:txBody>
        </p:sp>
        <p:sp>
          <p:nvSpPr>
            <p:cNvPr id="31" name="文本框 2"/>
            <p:cNvSpPr txBox="1">
              <a:spLocks noChangeArrowheads="1"/>
            </p:cNvSpPr>
            <p:nvPr/>
          </p:nvSpPr>
          <p:spPr bwMode="auto">
            <a:xfrm>
              <a:off x="6670675" y="2659063"/>
              <a:ext cx="1177925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32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1pPr>
              <a:lvl2pPr marL="1085850" indent="-3429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8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24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Arial" pitchFamily="34" charset="0"/>
                </a:rPr>
                <a:t>Themes</a:t>
              </a:r>
            </a:p>
          </p:txBody>
        </p:sp>
        <p:pic>
          <p:nvPicPr>
            <p:cNvPr id="32" name="Picture 3" descr="D:\Documents\Desktop\All\144_for idol3_new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00" y="1876425"/>
              <a:ext cx="781050" cy="782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" descr="D:\Documents\Desktop\形状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937" y="598488"/>
              <a:ext cx="1069975" cy="79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6" descr="D:\Documents\Desktop\圆角矩形-18-副本-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537" y="209550"/>
              <a:ext cx="793750" cy="79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7" descr="D:\Documents\Desktop\Music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162" y="746125"/>
              <a:ext cx="798513" cy="80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5" descr="D:\Documents\Desktop\Music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9062" y="3365500"/>
              <a:ext cx="790575" cy="79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文本框 2"/>
            <p:cNvSpPr txBox="1">
              <a:spLocks noChangeArrowheads="1"/>
            </p:cNvSpPr>
            <p:nvPr/>
          </p:nvSpPr>
          <p:spPr bwMode="auto">
            <a:xfrm>
              <a:off x="2474122" y="4131268"/>
              <a:ext cx="1557338" cy="49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32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1pPr>
              <a:lvl2pPr marL="1085850" indent="-3429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8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kumimoji="1" sz="24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kumimoji="1" sz="2000">
                  <a:solidFill>
                    <a:srgbClr val="595959"/>
                  </a:solidFill>
                  <a:latin typeface="VAG Rounded Std Thin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dirty="0" smtClean="0">
                  <a:solidFill>
                    <a:schemeClr val="bg1"/>
                  </a:solidFill>
                  <a:latin typeface="Arial" pitchFamily="34" charset="0"/>
                </a:rPr>
                <a:t>User center</a:t>
              </a:r>
              <a:endParaRPr lang="en-US" altLang="zh-CN" sz="140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pic>
          <p:nvPicPr>
            <p:cNvPr id="38" name="Picture 25" descr="C:\Users\MARC\Desktop\User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525" y="3379788"/>
              <a:ext cx="784225" cy="784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2" descr="C:\Users\MARC\Desktop\Lcoker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7512" y="1944688"/>
              <a:ext cx="779463" cy="779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8" descr="C:\Users\MARC\Desktop\stream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487" y="2582863"/>
              <a:ext cx="2787650" cy="41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3" descr="C:\Users\MARC\Desktop\Notificati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0425" y="3103563"/>
              <a:ext cx="2855912" cy="373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n-ea"/>
                <a:ea typeface="+mn-ea"/>
              </a:rPr>
              <a:t>	TCL</a:t>
            </a:r>
            <a:r>
              <a:rPr lang="zh-CN" altLang="en-US" dirty="0" smtClean="0">
                <a:solidFill>
                  <a:schemeClr val="accent6"/>
                </a:solidFill>
                <a:latin typeface="+mn-ea"/>
                <a:ea typeface="+mn-ea"/>
              </a:rPr>
              <a:t>通讯与移动应用产品介绍</a:t>
            </a:r>
            <a:endParaRPr lang="zh-CN" altLang="en-US" dirty="0">
              <a:solidFill>
                <a:schemeClr val="accent6"/>
              </a:solidFill>
              <a:latin typeface="+mn-ea"/>
              <a:ea typeface="+mn-ea"/>
            </a:endParaRPr>
          </a:p>
        </p:txBody>
      </p:sp>
      <p:pic>
        <p:nvPicPr>
          <p:cNvPr id="43" name="Picture 2" descr="C:\Users\idrissi.sanaa\Desktop\onetouch stream\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57605"/>
            <a:ext cx="2199270" cy="3726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804" y="2363219"/>
            <a:ext cx="6334232" cy="348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76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929" y="274638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accent6"/>
                </a:solidFill>
                <a:latin typeface="+mn-ea"/>
              </a:rPr>
              <a:t>我们面临的需求和挑战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9929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altLang="zh-CN" sz="28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 smtClean="0">
                <a:latin typeface="+mn-ea"/>
              </a:rPr>
              <a:t>全球不同国家访问挑战</a:t>
            </a:r>
            <a:endParaRPr lang="en-US" altLang="zh-CN" sz="28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 smtClean="0">
                <a:latin typeface="+mn-ea"/>
              </a:rPr>
              <a:t>提供全球</a:t>
            </a:r>
            <a:r>
              <a:rPr lang="en-US" altLang="zh-CN" sz="2800" dirty="0" smtClean="0">
                <a:latin typeface="+mn-ea"/>
              </a:rPr>
              <a:t>app</a:t>
            </a:r>
            <a:r>
              <a:rPr lang="zh-CN" altLang="en-US" sz="2800" dirty="0" smtClean="0">
                <a:latin typeface="+mn-ea"/>
              </a:rPr>
              <a:t>分发渠道</a:t>
            </a:r>
            <a:endParaRPr lang="en-US" altLang="zh-CN" sz="28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 smtClean="0">
                <a:latin typeface="+mn-ea"/>
              </a:rPr>
              <a:t>提供付费下载的</a:t>
            </a:r>
            <a:r>
              <a:rPr lang="en-US" altLang="zh-CN" sz="2800" dirty="0" smtClean="0">
                <a:latin typeface="+mn-ea"/>
              </a:rPr>
              <a:t>app</a:t>
            </a:r>
            <a:r>
              <a:rPr lang="zh-CN" altLang="en-US" sz="2800" dirty="0" smtClean="0">
                <a:latin typeface="+mn-ea"/>
              </a:rPr>
              <a:t>加速</a:t>
            </a:r>
            <a:endParaRPr lang="en-US" altLang="zh-CN" sz="28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 smtClean="0">
                <a:latin typeface="+mn-ea"/>
              </a:rPr>
              <a:t>不同国家隐私保护需求</a:t>
            </a:r>
            <a:endParaRPr lang="en-US" altLang="zh-CN" sz="28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 smtClean="0">
                <a:latin typeface="+mn-ea"/>
              </a:rPr>
              <a:t>海内外数据同步</a:t>
            </a:r>
            <a:endParaRPr lang="en-US" altLang="zh-CN" sz="28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800" dirty="0" smtClean="0">
                <a:latin typeface="+mn-ea"/>
              </a:rPr>
              <a:t>Log </a:t>
            </a:r>
            <a:r>
              <a:rPr lang="zh-CN" altLang="en-US" sz="2800" dirty="0" smtClean="0">
                <a:latin typeface="+mn-ea"/>
              </a:rPr>
              <a:t>统计分析</a:t>
            </a:r>
            <a:endParaRPr lang="en-US" altLang="zh-CN" sz="28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zh-CN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00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909" y="25482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TCL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移动应用在</a:t>
            </a:r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平台的架构演进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  <p:sp>
        <p:nvSpPr>
          <p:cNvPr id="4" name="Rounded Rectangle 2"/>
          <p:cNvSpPr/>
          <p:nvPr/>
        </p:nvSpPr>
        <p:spPr>
          <a:xfrm>
            <a:off x="3224604" y="2966179"/>
            <a:ext cx="4540972" cy="331238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19901" y="5856393"/>
            <a:ext cx="24486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Helvetica Neue"/>
                <a:ea typeface="Verdana" pitchFamily="34" charset="0"/>
                <a:cs typeface="Helvetica Neue"/>
              </a:rPr>
              <a:t>AWS cloud</a:t>
            </a:r>
            <a:endParaRPr lang="en-US" sz="1600" dirty="0">
              <a:latin typeface="Helvetica Neue"/>
              <a:ea typeface="Verdana" pitchFamily="34" charset="0"/>
              <a:cs typeface="Helvetica Neue"/>
            </a:endParaRPr>
          </a:p>
        </p:txBody>
      </p:sp>
      <p:pic>
        <p:nvPicPr>
          <p:cNvPr id="6" name="Picture 14" descr="AWS-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33" y="2283660"/>
            <a:ext cx="1095340" cy="1095340"/>
          </a:xfrm>
          <a:prstGeom prst="rect">
            <a:avLst/>
          </a:prstGeom>
        </p:spPr>
      </p:pic>
      <p:pic>
        <p:nvPicPr>
          <p:cNvPr id="7" name="Picture 25" descr="EC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89" y="3379000"/>
            <a:ext cx="1815566" cy="18155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28763" y="5316488"/>
            <a:ext cx="12211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Helvetica Neue"/>
                <a:cs typeface="Helvetica Neue"/>
              </a:rPr>
              <a:t>Amazon EC2</a:t>
            </a:r>
            <a:endParaRPr lang="en-US" sz="1600" dirty="0">
              <a:latin typeface="Helvetica Neue"/>
              <a:cs typeface="Helvetica Neue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Only EC2 +S3  (2008.12-2012.10)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2g/3g  </a:t>
            </a:r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wap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Picture 6" descr="S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25" y="3379000"/>
            <a:ext cx="1763642" cy="17636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4567" y="5403108"/>
            <a:ext cx="14098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Helvetica Neue"/>
                <a:cs typeface="Helvetica Neue"/>
              </a:rPr>
              <a:t>Amazon S3</a:t>
            </a:r>
            <a:endParaRPr lang="en-US" sz="16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3695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mtClean="0"/>
          </a:p>
          <a:p>
            <a:endParaRPr lang="zh-CN" altLang="en-US" dirty="0"/>
          </a:p>
        </p:txBody>
      </p:sp>
      <p:sp>
        <p:nvSpPr>
          <p:cNvPr id="5" name="Text Box 2"/>
          <p:cNvSpPr>
            <a:spLocks noChangeArrowheads="1"/>
          </p:cNvSpPr>
          <p:nvPr/>
        </p:nvSpPr>
        <p:spPr bwMode="auto">
          <a:xfrm>
            <a:off x="457200" y="1719147"/>
            <a:ext cx="7697586" cy="4524315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rgbClr val="595959"/>
                </a:solidFill>
                <a:latin typeface="VAG Rounded Std Thin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kumimoji="0" lang="zh-CN" altLang="en-US" sz="3600" b="1" dirty="0">
                <a:solidFill>
                  <a:schemeClr val="accent6"/>
                </a:solidFill>
                <a:latin typeface="+mj-ea"/>
                <a:ea typeface="+mj-ea"/>
                <a:sym typeface="Arial" pitchFamily="34" charset="0"/>
              </a:rPr>
              <a:t>内容</a:t>
            </a:r>
            <a:endParaRPr kumimoji="0" lang="en-US" altLang="zh-CN" sz="3600" b="1" dirty="0" smtClean="0">
              <a:solidFill>
                <a:schemeClr val="accent6"/>
              </a:solidFill>
              <a:latin typeface="+mj-ea"/>
              <a:ea typeface="+mj-ea"/>
              <a:sym typeface="Arial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kumimoji="0" lang="en-US" altLang="zh-CN" sz="2400" dirty="0">
              <a:solidFill>
                <a:schemeClr val="accent6"/>
              </a:solidFill>
              <a:latin typeface="+mj-ea"/>
              <a:ea typeface="+mj-ea"/>
              <a:sym typeface="Arial" pitchFamily="34" charset="0"/>
            </a:endParaRPr>
          </a:p>
          <a:p>
            <a:pPr marL="1200150" lvl="1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0" lang="en-US" altLang="zh-CN" dirty="0" smtClean="0">
                <a:solidFill>
                  <a:schemeClr val="accent6"/>
                </a:solidFill>
                <a:latin typeface="+mj-ea"/>
                <a:ea typeface="+mj-ea"/>
                <a:sym typeface="Arial" pitchFamily="34" charset="0"/>
              </a:rPr>
              <a:t>AWS</a:t>
            </a:r>
            <a:r>
              <a:rPr kumimoji="0" lang="zh-CN" altLang="en-US" dirty="0" smtClean="0">
                <a:solidFill>
                  <a:schemeClr val="accent6"/>
                </a:solidFill>
                <a:latin typeface="+mj-ea"/>
                <a:ea typeface="+mj-ea"/>
                <a:sym typeface="Arial" pitchFamily="34" charset="0"/>
              </a:rPr>
              <a:t>云平台的移动应用服务</a:t>
            </a:r>
            <a:endParaRPr kumimoji="0" lang="en-US" altLang="zh-CN" dirty="0" smtClean="0">
              <a:solidFill>
                <a:schemeClr val="accent6"/>
              </a:solidFill>
              <a:latin typeface="+mj-ea"/>
              <a:ea typeface="+mj-ea"/>
              <a:sym typeface="Arial" pitchFamily="34" charset="0"/>
            </a:endParaRPr>
          </a:p>
          <a:p>
            <a:pPr marL="1200150" lvl="1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TCL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通讯移动应用后台架构实践</a:t>
            </a:r>
            <a:endParaRPr kumimoji="0" lang="en-US" altLang="zh-CN" dirty="0" smtClean="0">
              <a:solidFill>
                <a:srgbClr val="2066A9"/>
              </a:solidFill>
              <a:latin typeface="+mj-ea"/>
              <a:ea typeface="+mj-ea"/>
              <a:sym typeface="Arial" pitchFamily="34" charset="0"/>
            </a:endParaRPr>
          </a:p>
          <a:p>
            <a:pPr marL="1600200" lvl="2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TCL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通讯与移动应用产品介绍</a:t>
            </a:r>
            <a:endParaRPr kumimoji="0" lang="en-US" altLang="zh-CN" dirty="0" smtClean="0">
              <a:solidFill>
                <a:srgbClr val="2066A9"/>
              </a:solidFill>
              <a:latin typeface="+mj-ea"/>
              <a:ea typeface="+mj-ea"/>
              <a:sym typeface="Arial" pitchFamily="34" charset="0"/>
            </a:endParaRPr>
          </a:p>
          <a:p>
            <a:pPr marL="1600200" lvl="2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TCL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移动应用在</a:t>
            </a: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AWS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平台上的架构演进</a:t>
            </a:r>
            <a:endParaRPr kumimoji="0" lang="en-US" altLang="zh-CN" dirty="0" smtClean="0">
              <a:solidFill>
                <a:srgbClr val="2066A9"/>
              </a:solidFill>
              <a:latin typeface="+mj-ea"/>
              <a:ea typeface="+mj-ea"/>
              <a:sym typeface="Arial" pitchFamily="34" charset="0"/>
            </a:endParaRPr>
          </a:p>
          <a:p>
            <a:pPr marL="1600200" lvl="2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TCL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移动应用开发的技术实践</a:t>
            </a:r>
            <a:endParaRPr kumimoji="0" lang="en-US" altLang="zh-CN" dirty="0">
              <a:solidFill>
                <a:srgbClr val="2066A9"/>
              </a:solidFill>
              <a:latin typeface="+mj-ea"/>
              <a:ea typeface="+mj-ea"/>
              <a:sym typeface="Arial" pitchFamily="34" charset="0"/>
            </a:endParaRPr>
          </a:p>
          <a:p>
            <a:pPr marL="1600200" lvl="2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kumimoji="0" lang="en-US" altLang="zh-CN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TCL</a:t>
            </a:r>
            <a:r>
              <a:rPr kumimoji="0" lang="zh-CN" altLang="en-US" dirty="0" smtClean="0">
                <a:solidFill>
                  <a:srgbClr val="2066A9"/>
                </a:solidFill>
                <a:latin typeface="+mj-ea"/>
                <a:ea typeface="+mj-ea"/>
                <a:sym typeface="Arial" pitchFamily="34" charset="0"/>
              </a:rPr>
              <a:t>移动应用架构未来的规划</a:t>
            </a:r>
            <a:r>
              <a:rPr kumimoji="0" lang="en-US" altLang="zh-CN" sz="2400" b="1" dirty="0">
                <a:solidFill>
                  <a:schemeClr val="accent6"/>
                </a:solidFill>
                <a:latin typeface="+mj-ea"/>
                <a:ea typeface="+mj-ea"/>
                <a:sym typeface="Arial" pitchFamily="34" charset="0"/>
              </a:rPr>
              <a:t>	</a:t>
            </a:r>
            <a:endParaRPr kumimoji="0" lang="zh-CN" altLang="en-US" sz="2400" dirty="0" smtClean="0">
              <a:solidFill>
                <a:schemeClr val="accent6"/>
              </a:solidFill>
              <a:latin typeface="+mj-ea"/>
              <a:ea typeface="+mj-ea"/>
              <a:sym typeface="VAG Rounded Std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/>
          <p:cNvSpPr/>
          <p:nvPr/>
        </p:nvSpPr>
        <p:spPr>
          <a:xfrm>
            <a:off x="2142698" y="2572615"/>
            <a:ext cx="6696501" cy="2995672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092023" y="5229733"/>
            <a:ext cx="24486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Helvetica Neue"/>
                <a:ea typeface="Verdana" pitchFamily="34" charset="0"/>
                <a:cs typeface="Helvetica Neue"/>
              </a:rPr>
              <a:t>AWS cloud</a:t>
            </a:r>
            <a:endParaRPr lang="en-US" sz="1600" dirty="0">
              <a:latin typeface="Helvetica Neue"/>
              <a:ea typeface="Verdana" pitchFamily="34" charset="0"/>
              <a:cs typeface="Helvetica Neue"/>
            </a:endParaRPr>
          </a:p>
        </p:txBody>
      </p:sp>
      <p:pic>
        <p:nvPicPr>
          <p:cNvPr id="6" name="Picture 14" descr="AWS-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06" y="1997649"/>
            <a:ext cx="1095340" cy="1095340"/>
          </a:xfrm>
          <a:prstGeom prst="rect">
            <a:avLst/>
          </a:prstGeom>
        </p:spPr>
      </p:pic>
      <p:pic>
        <p:nvPicPr>
          <p:cNvPr id="7" name="Picture 25" descr="EC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479" y="3031564"/>
            <a:ext cx="1247591" cy="12475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43655" y="4715985"/>
            <a:ext cx="12211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Helvetica Neue"/>
                <a:cs typeface="Helvetica Neue"/>
              </a:rPr>
              <a:t>Amazon EC2</a:t>
            </a:r>
            <a:endParaRPr lang="en-US" sz="1600" dirty="0">
              <a:latin typeface="Helvetica Neue"/>
              <a:cs typeface="Helvetica Neue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762000" y="173126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sz="5100" dirty="0" smtClean="0">
                <a:latin typeface="+mn-ea"/>
              </a:rPr>
              <a:t>EC2 +S3+RDS+CloudFront  (2012.10-2014.7)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51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51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5100" dirty="0" smtClean="0">
                <a:latin typeface="+mn-ea"/>
              </a:rPr>
              <a:t>智能手机时代 </a:t>
            </a:r>
            <a:r>
              <a:rPr lang="en-US" altLang="zh-CN" sz="5100" dirty="0" err="1" smtClean="0">
                <a:latin typeface="+mn-ea"/>
              </a:rPr>
              <a:t>appcenter</a:t>
            </a:r>
            <a:r>
              <a:rPr lang="en-US" altLang="zh-CN" sz="5100" dirty="0" smtClean="0">
                <a:latin typeface="+mn-ea"/>
              </a:rPr>
              <a:t> </a:t>
            </a:r>
            <a:r>
              <a:rPr lang="zh-CN" altLang="en-US" sz="5100" dirty="0" smtClean="0">
                <a:latin typeface="+mn-ea"/>
              </a:rPr>
              <a:t>商店</a:t>
            </a:r>
            <a:endParaRPr lang="en-US" altLang="zh-CN" sz="5100" dirty="0" smtClean="0">
              <a:latin typeface="+mn-ea"/>
            </a:endParaRPr>
          </a:p>
        </p:txBody>
      </p:sp>
      <p:pic>
        <p:nvPicPr>
          <p:cNvPr id="11" name="Picture 6" descr="S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28" y="2945922"/>
            <a:ext cx="1418873" cy="14188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5159" y="4715985"/>
            <a:ext cx="14098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Helvetica Neue"/>
                <a:cs typeface="Helvetica Neue"/>
              </a:rPr>
              <a:t>Amazon S3</a:t>
            </a:r>
            <a:endParaRPr lang="en-US" sz="1600" dirty="0">
              <a:latin typeface="Helvetica Neue"/>
              <a:cs typeface="Helvetica Neue"/>
            </a:endParaRPr>
          </a:p>
        </p:txBody>
      </p:sp>
      <p:pic>
        <p:nvPicPr>
          <p:cNvPr id="13" name="Picture 7" descr="CloudFro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65" y="3029320"/>
            <a:ext cx="1392553" cy="13925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13865" y="4745274"/>
            <a:ext cx="14098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err="1" smtClean="0">
                <a:latin typeface="Helvetica Neue"/>
                <a:cs typeface="Helvetica Neue"/>
              </a:rPr>
              <a:t>CloudFront</a:t>
            </a:r>
            <a:endParaRPr lang="en-US" sz="1600" dirty="0" smtClean="0">
              <a:latin typeface="Helvetica Neue"/>
              <a:cs typeface="Helvetica Neue"/>
            </a:endParaRPr>
          </a:p>
        </p:txBody>
      </p:sp>
      <p:pic>
        <p:nvPicPr>
          <p:cNvPr id="16" name="Picture 14" descr="R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70" y="3120285"/>
            <a:ext cx="1167926" cy="11679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6237" y="4745273"/>
            <a:ext cx="12211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Helvetica Neue"/>
                <a:cs typeface="Helvetica Neue"/>
              </a:rPr>
              <a:t>Amazon RDS</a:t>
            </a: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785909" y="25482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TCL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移动应用在</a:t>
            </a:r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平台的架构演进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36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dirty="0" smtClean="0">
                <a:latin typeface="+mn-ea"/>
              </a:rPr>
              <a:t>Add VPC + ELB +</a:t>
            </a:r>
            <a:r>
              <a:rPr lang="en-US" altLang="zh-CN" dirty="0" err="1" smtClean="0">
                <a:latin typeface="+mn-ea"/>
              </a:rPr>
              <a:t>DynamoDB</a:t>
            </a:r>
            <a:r>
              <a:rPr lang="en-US" altLang="zh-CN" dirty="0" smtClean="0">
                <a:latin typeface="+mn-ea"/>
              </a:rPr>
              <a:t>(2014.8-2015.2)</a:t>
            </a:r>
          </a:p>
        </p:txBody>
      </p:sp>
      <p:sp>
        <p:nvSpPr>
          <p:cNvPr id="18" name="Rounded Rectangle 3"/>
          <p:cNvSpPr/>
          <p:nvPr/>
        </p:nvSpPr>
        <p:spPr>
          <a:xfrm>
            <a:off x="1173707" y="2825087"/>
            <a:ext cx="3016156" cy="345347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TextBox 35"/>
          <p:cNvSpPr txBox="1">
            <a:spLocks noChangeArrowheads="1"/>
          </p:cNvSpPr>
          <p:nvPr/>
        </p:nvSpPr>
        <p:spPr bwMode="auto">
          <a:xfrm>
            <a:off x="1672961" y="5949725"/>
            <a:ext cx="19943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ea typeface="Verdana" pitchFamily="34" charset="0"/>
                <a:cs typeface="Helvetica Neue"/>
              </a:rPr>
              <a:t>virtual private cloud</a:t>
            </a:r>
            <a:endParaRPr lang="en-US" sz="1200" dirty="0">
              <a:latin typeface="Helvetica Neue"/>
              <a:ea typeface="Verdana" pitchFamily="34" charset="0"/>
              <a:cs typeface="Helvetica Neue"/>
            </a:endParaRPr>
          </a:p>
        </p:txBody>
      </p:sp>
      <p:pic>
        <p:nvPicPr>
          <p:cNvPr id="20" name="Picture 12" descr="VPC-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6" y="2418223"/>
            <a:ext cx="813728" cy="813728"/>
          </a:xfrm>
          <a:prstGeom prst="rect">
            <a:avLst/>
          </a:prstGeom>
        </p:spPr>
      </p:pic>
      <p:pic>
        <p:nvPicPr>
          <p:cNvPr id="21" name="Picture 24" descr="EC2-Instanc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71" y="3305046"/>
            <a:ext cx="1056140" cy="1056140"/>
          </a:xfrm>
          <a:prstGeom prst="rect">
            <a:avLst/>
          </a:prstGeom>
        </p:spPr>
      </p:pic>
      <p:pic>
        <p:nvPicPr>
          <p:cNvPr id="22" name="Picture 20" descr="EC2-DB-on-Instan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71" y="4664446"/>
            <a:ext cx="934813" cy="934813"/>
          </a:xfrm>
          <a:prstGeom prst="rect">
            <a:avLst/>
          </a:prstGeom>
        </p:spPr>
      </p:pic>
      <p:pic>
        <p:nvPicPr>
          <p:cNvPr id="23" name="Picture 4" descr="DynamoD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05" y="4756122"/>
            <a:ext cx="731520" cy="731520"/>
          </a:xfrm>
          <a:prstGeom prst="rect">
            <a:avLst/>
          </a:prstGeom>
        </p:spPr>
      </p:pic>
      <p:pic>
        <p:nvPicPr>
          <p:cNvPr id="24" name="Picture 14" descr="Amazon-Elastic-Load-Balac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75" y="2823369"/>
            <a:ext cx="888309" cy="888309"/>
          </a:xfrm>
          <a:prstGeom prst="rect">
            <a:avLst/>
          </a:prstGeom>
        </p:spPr>
      </p:pic>
      <p:pic>
        <p:nvPicPr>
          <p:cNvPr id="25" name="Picture 24" descr="EC2-Instanc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85" y="3289493"/>
            <a:ext cx="1056140" cy="1056140"/>
          </a:xfrm>
          <a:prstGeom prst="rect">
            <a:avLst/>
          </a:prstGeom>
        </p:spPr>
      </p:pic>
      <p:pic>
        <p:nvPicPr>
          <p:cNvPr id="26" name="Picture 47" descr="S3-Bucke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813" y="4513686"/>
            <a:ext cx="868181" cy="868181"/>
          </a:xfrm>
          <a:prstGeom prst="rect">
            <a:avLst/>
          </a:prstGeom>
        </p:spPr>
      </p:pic>
      <p:pic>
        <p:nvPicPr>
          <p:cNvPr id="27" name="Picture 63" descr="CloudFront-Download-Distributi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69" y="2745478"/>
            <a:ext cx="870888" cy="8708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888645" y="5568875"/>
            <a:ext cx="12211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dirty="0" err="1">
                <a:latin typeface="Helvetica Neue"/>
                <a:cs typeface="Helvetica Neue"/>
              </a:rPr>
              <a:t>DynamoDB</a:t>
            </a:r>
            <a:endParaRPr lang="en-US" sz="1600" dirty="0" smtClean="0">
              <a:latin typeface="Helvetica Neue"/>
              <a:cs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03285" y="5571147"/>
            <a:ext cx="12211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dirty="0" smtClean="0">
                <a:latin typeface="Helvetica Neue"/>
                <a:cs typeface="Helvetica Neue"/>
              </a:rPr>
              <a:t>DB instance</a:t>
            </a:r>
            <a:endParaRPr lang="en-US" sz="1600" dirty="0" smtClean="0">
              <a:latin typeface="Helvetica Neue"/>
              <a:cs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60614" y="4361186"/>
            <a:ext cx="12211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dirty="0" smtClean="0">
                <a:latin typeface="Helvetica Neue"/>
                <a:cs typeface="Helvetica Neue"/>
              </a:rPr>
              <a:t>web servers</a:t>
            </a:r>
            <a:endParaRPr lang="en-US" sz="1600" dirty="0" smtClean="0">
              <a:latin typeface="Helvetica Neue"/>
              <a:cs typeface="Helvetica Neu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61833" y="4361186"/>
            <a:ext cx="14280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dirty="0">
                <a:latin typeface="Helvetica Neue"/>
                <a:cs typeface="Helvetica Neue"/>
              </a:rPr>
              <a:t>cache</a:t>
            </a:r>
            <a:r>
              <a:rPr lang="en-US" altLang="zh-CN" sz="1600" dirty="0" smtClean="0">
                <a:latin typeface="Helvetica Neue"/>
                <a:cs typeface="Helvetica Neue"/>
              </a:rPr>
              <a:t> servers</a:t>
            </a:r>
            <a:endParaRPr lang="en-US" sz="1600" dirty="0" smtClean="0">
              <a:latin typeface="Helvetica Neue"/>
              <a:cs typeface="Helvetica Neu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0114" y="3892191"/>
            <a:ext cx="14280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dirty="0" smtClean="0">
                <a:latin typeface="Helvetica Neue"/>
                <a:cs typeface="Helvetica Neue"/>
              </a:rPr>
              <a:t>Elastic LB</a:t>
            </a:r>
            <a:endParaRPr lang="en-US" sz="1600" dirty="0" smtClean="0">
              <a:latin typeface="Helvetica Neue"/>
              <a:cs typeface="Helvetica Neue"/>
            </a:endParaRPr>
          </a:p>
        </p:txBody>
      </p:sp>
      <p:sp>
        <p:nvSpPr>
          <p:cNvPr id="33" name="Rounded Rectangle 2"/>
          <p:cNvSpPr/>
          <p:nvPr/>
        </p:nvSpPr>
        <p:spPr>
          <a:xfrm>
            <a:off x="982639" y="2572615"/>
            <a:ext cx="7856561" cy="389642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17112" y="3678507"/>
            <a:ext cx="14280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Helvetica Neue"/>
                <a:cs typeface="Helvetica Neue"/>
              </a:rPr>
              <a:t>Download distribution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74888" y="5381867"/>
            <a:ext cx="14280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Helvetica Neue"/>
                <a:cs typeface="Helvetica Neue"/>
              </a:rPr>
              <a:t>Bucket</a:t>
            </a:r>
          </a:p>
        </p:txBody>
      </p:sp>
      <p:pic>
        <p:nvPicPr>
          <p:cNvPr id="36" name="Picture 14" descr="AWS-Clou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79" y="1994191"/>
            <a:ext cx="1095340" cy="1095340"/>
          </a:xfrm>
          <a:prstGeom prst="rect">
            <a:avLst/>
          </a:prstGeom>
        </p:spPr>
      </p:pic>
      <p:pic>
        <p:nvPicPr>
          <p:cNvPr id="37" name="Picture 3" descr="I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50" y="4414921"/>
            <a:ext cx="966945" cy="96694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255318" y="5448872"/>
            <a:ext cx="14280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Helvetica Neue"/>
                <a:cs typeface="Helvetica Neue"/>
              </a:rPr>
              <a:t>IAM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2946" y="5831573"/>
            <a:ext cx="3820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兼顾到高可用性和安全性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" name="标题 1"/>
          <p:cNvSpPr>
            <a:spLocks noGrp="1"/>
          </p:cNvSpPr>
          <p:nvPr>
            <p:ph type="title"/>
          </p:nvPr>
        </p:nvSpPr>
        <p:spPr>
          <a:xfrm>
            <a:off x="785909" y="25482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TCL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移动应用在</a:t>
            </a:r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平台的架构演进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950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8" grpId="0"/>
      <p:bldP spid="31" grpId="0"/>
      <p:bldP spid="32" grpId="0"/>
      <p:bldP spid="3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>
          <a:xfrm>
            <a:off x="609600" y="168436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Add Multi-region Route53 (2015.2- )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54" y="2157749"/>
            <a:ext cx="6158553" cy="453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85909" y="25482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TCL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移动应用在</a:t>
            </a:r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平台的架构演进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368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6844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>
                <a:latin typeface="+mn-ea"/>
              </a:rPr>
              <a:t>Route53</a:t>
            </a:r>
            <a:r>
              <a:rPr lang="zh-CN" altLang="en-US" dirty="0" smtClean="0">
                <a:latin typeface="+mn-ea"/>
              </a:rPr>
              <a:t>带来的优化可能</a:t>
            </a:r>
            <a:endParaRPr lang="en-US" altLang="zh-CN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4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+mn-ea"/>
              </a:rPr>
              <a:t> 按</a:t>
            </a:r>
            <a:r>
              <a:rPr lang="en-US" altLang="zh-CN" sz="2400" dirty="0" smtClean="0">
                <a:latin typeface="+mn-ea"/>
              </a:rPr>
              <a:t>region</a:t>
            </a:r>
            <a:r>
              <a:rPr lang="zh-CN" altLang="en-US" sz="2400" dirty="0" smtClean="0">
                <a:latin typeface="+mn-ea"/>
              </a:rPr>
              <a:t>来提供目标用户服务</a:t>
            </a:r>
            <a:endParaRPr lang="en-US" altLang="zh-CN" sz="24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+mn-ea"/>
              </a:rPr>
              <a:t>	</a:t>
            </a:r>
            <a:r>
              <a:rPr lang="zh-CN" altLang="en-US" sz="2400" dirty="0" smtClean="0">
                <a:latin typeface="+mn-ea"/>
              </a:rPr>
              <a:t>根据</a:t>
            </a:r>
            <a:r>
              <a:rPr lang="en-US" altLang="zh-CN" sz="2400" dirty="0" smtClean="0">
                <a:latin typeface="+mn-ea"/>
              </a:rPr>
              <a:t>Geo location</a:t>
            </a:r>
            <a:r>
              <a:rPr lang="zh-CN" altLang="en-US" sz="2400" dirty="0" smtClean="0">
                <a:latin typeface="+mn-ea"/>
              </a:rPr>
              <a:t>来判断</a:t>
            </a:r>
            <a:endParaRPr lang="en-US" altLang="zh-CN" sz="24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4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+mn-ea"/>
              </a:rPr>
              <a:t> 根据权重等指标指向</a:t>
            </a:r>
            <a:endParaRPr lang="en-US" altLang="zh-CN" sz="24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+mn-ea"/>
              </a:rPr>
              <a:t>	</a:t>
            </a:r>
            <a:r>
              <a:rPr lang="zh-CN" altLang="en-US" sz="2400" dirty="0" smtClean="0">
                <a:latin typeface="+mn-ea"/>
              </a:rPr>
              <a:t>不同的</a:t>
            </a:r>
            <a:r>
              <a:rPr lang="en-US" altLang="zh-CN" sz="2400" dirty="0" smtClean="0">
                <a:latin typeface="+mn-ea"/>
              </a:rPr>
              <a:t>ELB</a:t>
            </a:r>
            <a:r>
              <a:rPr lang="zh-CN" altLang="en-US" sz="2400" dirty="0" smtClean="0">
                <a:latin typeface="+mn-ea"/>
              </a:rPr>
              <a:t>或者域名</a:t>
            </a:r>
            <a:endParaRPr lang="en-US" altLang="zh-CN" sz="24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zh-CN" sz="2400" dirty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+mn-ea"/>
              </a:rPr>
              <a:t> 甚至根据不同国家</a:t>
            </a:r>
            <a:r>
              <a:rPr lang="en-US" altLang="zh-CN" sz="2400" dirty="0" smtClean="0">
                <a:latin typeface="+mn-ea"/>
              </a:rPr>
              <a:t>CDN</a:t>
            </a:r>
            <a:r>
              <a:rPr lang="zh-CN" altLang="en-US" sz="2400" dirty="0" smtClean="0">
                <a:latin typeface="+mn-ea"/>
              </a:rPr>
              <a:t>检测</a:t>
            </a:r>
            <a:endParaRPr lang="en-US" altLang="zh-CN" sz="24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+mn-ea"/>
              </a:rPr>
              <a:t>	</a:t>
            </a:r>
            <a:r>
              <a:rPr lang="zh-CN" altLang="en-US" sz="2400" dirty="0" smtClean="0">
                <a:latin typeface="+mn-ea"/>
              </a:rPr>
              <a:t>情况将请求指向其他</a:t>
            </a:r>
            <a:r>
              <a:rPr lang="en-US" altLang="zh-CN" sz="2400" dirty="0" smtClean="0">
                <a:latin typeface="+mn-ea"/>
              </a:rPr>
              <a:t>CDN</a:t>
            </a:r>
          </a:p>
          <a:p>
            <a:pPr>
              <a:buFont typeface="Wingdings" panose="05000000000000000000" pitchFamily="2" charset="2"/>
              <a:buChar char="p"/>
            </a:pPr>
            <a:endParaRPr lang="zh-CN" altLang="en-US" dirty="0"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38" y="2569696"/>
            <a:ext cx="3991970" cy="369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85909" y="2548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TCL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移动应用开发的技术实践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00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zh-CN" altLang="en-US" dirty="0" smtClean="0">
                <a:latin typeface="+mn-ea"/>
              </a:rPr>
              <a:t>带权限的存储及加速</a:t>
            </a:r>
            <a:endParaRPr lang="en-US" altLang="zh-CN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endParaRPr lang="zh-CN" altLang="en-US" dirty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18" y="2402699"/>
            <a:ext cx="6457532" cy="432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85909" y="2548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TCL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移动应用开发的技术实践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23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6844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zh-CN" altLang="en-US" dirty="0" smtClean="0">
                <a:latin typeface="+mn-ea"/>
              </a:rPr>
              <a:t>统计分析平台</a:t>
            </a:r>
            <a:endParaRPr lang="en-US" altLang="zh-CN" dirty="0" smtClean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2000" dirty="0" smtClean="0">
                <a:latin typeface="+mn-ea"/>
              </a:rPr>
              <a:t>Flume</a:t>
            </a:r>
            <a:r>
              <a:rPr lang="zh-CN" altLang="en-US" sz="2000" dirty="0" smtClean="0">
                <a:latin typeface="+mn-ea"/>
              </a:rPr>
              <a:t>插件开发 </a:t>
            </a:r>
            <a:r>
              <a:rPr lang="en-US" altLang="zh-CN" sz="2000" dirty="0" smtClean="0">
                <a:latin typeface="+mn-ea"/>
              </a:rPr>
              <a:t>collector</a:t>
            </a:r>
            <a:r>
              <a:rPr lang="zh-CN" altLang="en-US" sz="2000" dirty="0" smtClean="0">
                <a:latin typeface="+mn-ea"/>
              </a:rPr>
              <a:t>收集至</a:t>
            </a:r>
            <a:r>
              <a:rPr lang="en-US" altLang="zh-CN" sz="2000" dirty="0" smtClean="0">
                <a:latin typeface="+mn-ea"/>
              </a:rPr>
              <a:t>HDFS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2000" dirty="0" smtClean="0">
                <a:latin typeface="+mn-ea"/>
              </a:rPr>
              <a:t>MR/Hive/Streaming</a:t>
            </a:r>
            <a:r>
              <a:rPr lang="zh-CN" altLang="en-US" sz="2000" dirty="0" smtClean="0">
                <a:latin typeface="+mn-ea"/>
              </a:rPr>
              <a:t>方式均有使用</a:t>
            </a:r>
            <a:endParaRPr lang="en-US" altLang="zh-CN" sz="20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2000" dirty="0" err="1" smtClean="0">
                <a:latin typeface="+mn-ea"/>
              </a:rPr>
              <a:t>Oozie</a:t>
            </a:r>
            <a:r>
              <a:rPr lang="zh-CN" altLang="en-US" sz="2000" dirty="0" smtClean="0">
                <a:latin typeface="+mn-ea"/>
              </a:rPr>
              <a:t>进行调度，</a:t>
            </a:r>
            <a:r>
              <a:rPr lang="en-US" altLang="zh-CN" sz="2000" dirty="0" err="1" smtClean="0">
                <a:latin typeface="+mn-ea"/>
              </a:rPr>
              <a:t>sqoop</a:t>
            </a:r>
            <a:r>
              <a:rPr lang="zh-CN" altLang="en-US" sz="2000" dirty="0" smtClean="0">
                <a:latin typeface="+mn-ea"/>
              </a:rPr>
              <a:t>导入</a:t>
            </a:r>
            <a:r>
              <a:rPr lang="en-US" altLang="zh-CN" sz="2000" dirty="0" err="1" smtClean="0">
                <a:latin typeface="+mn-ea"/>
              </a:rPr>
              <a:t>db</a:t>
            </a:r>
            <a:r>
              <a:rPr lang="zh-CN" altLang="en-US" sz="2000" dirty="0" smtClean="0">
                <a:latin typeface="+mn-ea"/>
              </a:rPr>
              <a:t>进行</a:t>
            </a:r>
            <a:r>
              <a:rPr lang="en-US" altLang="zh-CN" sz="2000" dirty="0" smtClean="0">
                <a:latin typeface="+mn-ea"/>
              </a:rPr>
              <a:t>dashboard</a:t>
            </a:r>
            <a:r>
              <a:rPr lang="zh-CN" altLang="en-US" sz="2000" dirty="0" smtClean="0">
                <a:latin typeface="+mn-ea"/>
              </a:rPr>
              <a:t>展示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24" y="2183080"/>
            <a:ext cx="65055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85909" y="2548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TCL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移动应用开发的技术实践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57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6844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zh-CN" altLang="en-US" dirty="0" smtClean="0">
                <a:latin typeface="+mn-ea"/>
              </a:rPr>
              <a:t>日志分析</a:t>
            </a:r>
            <a:endParaRPr lang="en-US" altLang="zh-CN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2400" dirty="0" smtClean="0">
                <a:latin typeface="+mn-ea"/>
              </a:rPr>
              <a:t> </a:t>
            </a:r>
            <a:r>
              <a:rPr lang="en-US" altLang="zh-CN" sz="2400" dirty="0" err="1" smtClean="0">
                <a:latin typeface="+mn-ea"/>
              </a:rPr>
              <a:t>CloudFront</a:t>
            </a:r>
            <a:r>
              <a:rPr lang="en-US" altLang="zh-CN" sz="2400" dirty="0" smtClean="0">
                <a:latin typeface="+mn-ea"/>
              </a:rPr>
              <a:t> Raw log</a:t>
            </a:r>
            <a:r>
              <a:rPr lang="zh-CN" altLang="en-US" sz="2400" dirty="0" smtClean="0">
                <a:latin typeface="+mn-ea"/>
              </a:rPr>
              <a:t>分析</a:t>
            </a:r>
            <a:endParaRPr lang="en-US" altLang="zh-CN" sz="24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+mn-ea"/>
              </a:rPr>
              <a:t>	</a:t>
            </a:r>
            <a:r>
              <a:rPr lang="en-US" altLang="zh-CN" sz="2400" dirty="0" smtClean="0">
                <a:latin typeface="+mn-ea"/>
              </a:rPr>
              <a:t>Geoip2</a:t>
            </a:r>
            <a:r>
              <a:rPr lang="zh-CN" altLang="en-US" sz="2400" dirty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数据统计 国家下载耗时</a:t>
            </a:r>
            <a:endParaRPr lang="en-US" altLang="zh-CN" sz="2400" dirty="0" smtClean="0">
              <a:latin typeface="+mn-ea"/>
            </a:endParaRPr>
          </a:p>
          <a:p>
            <a:pPr marL="0" indent="0">
              <a:buNone/>
            </a:pPr>
            <a:endParaRPr lang="en-US" altLang="zh-CN" sz="2400" dirty="0">
              <a:latin typeface="+mn-ea"/>
            </a:endParaRPr>
          </a:p>
          <a:p>
            <a:pPr marL="0" indent="0">
              <a:buNone/>
            </a:pPr>
            <a:endParaRPr lang="en-US" altLang="zh-CN" sz="2400" dirty="0" smtClean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dirty="0">
              <a:latin typeface="+mn-ea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2400" dirty="0" smtClean="0">
                <a:latin typeface="+mn-ea"/>
              </a:rPr>
              <a:t> </a:t>
            </a:r>
            <a:r>
              <a:rPr lang="en-US" altLang="zh-CN" sz="2400" dirty="0" err="1" smtClean="0">
                <a:latin typeface="+mn-ea"/>
              </a:rPr>
              <a:t>Nginx</a:t>
            </a:r>
            <a:r>
              <a:rPr lang="en-US" altLang="zh-CN" sz="2400" dirty="0" smtClean="0">
                <a:latin typeface="+mn-ea"/>
              </a:rPr>
              <a:t>/Tomcat </a:t>
            </a:r>
            <a:r>
              <a:rPr lang="zh-CN" altLang="en-US" sz="2400" dirty="0" smtClean="0">
                <a:latin typeface="+mn-ea"/>
              </a:rPr>
              <a:t>请求耗时分析</a:t>
            </a:r>
            <a:endParaRPr lang="en-US" altLang="zh-CN" sz="24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+mn-ea"/>
              </a:rPr>
              <a:t>	</a:t>
            </a:r>
            <a:r>
              <a:rPr lang="zh-CN" altLang="en-US" sz="2400" dirty="0" smtClean="0">
                <a:latin typeface="+mn-ea"/>
              </a:rPr>
              <a:t>判断后台性能瓶颈  </a:t>
            </a:r>
            <a:endParaRPr lang="en-US" altLang="zh-CN" sz="24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2400" dirty="0" smtClean="0">
                <a:latin typeface="+mn-ea"/>
              </a:rPr>
              <a:t> </a:t>
            </a:r>
            <a:r>
              <a:rPr lang="en-US" altLang="zh-CN" sz="2400" dirty="0" err="1" smtClean="0">
                <a:latin typeface="+mn-ea"/>
              </a:rPr>
              <a:t>Appcenter</a:t>
            </a:r>
            <a:r>
              <a:rPr lang="en-US" altLang="zh-CN" sz="2400" dirty="0" smtClean="0">
                <a:latin typeface="+mn-ea"/>
              </a:rPr>
              <a:t> log</a:t>
            </a:r>
            <a:r>
              <a:rPr lang="zh-CN" altLang="en-US" sz="2400" dirty="0" smtClean="0">
                <a:latin typeface="+mn-ea"/>
              </a:rPr>
              <a:t>分析</a:t>
            </a:r>
            <a:endParaRPr lang="en-US" altLang="zh-CN" sz="24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+mn-ea"/>
              </a:rPr>
              <a:t>	</a:t>
            </a:r>
            <a:r>
              <a:rPr lang="zh-CN" altLang="en-US" sz="2400" dirty="0" smtClean="0">
                <a:latin typeface="+mn-ea"/>
              </a:rPr>
              <a:t>运营提供支持</a:t>
            </a:r>
            <a:endParaRPr lang="en-US" altLang="zh-CN" sz="2400" dirty="0" smtClean="0">
              <a:latin typeface="+mn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70" y="2729087"/>
            <a:ext cx="7744765" cy="197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85909" y="2548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TCL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移动应用开发的技术实践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90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6844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zh-CN" altLang="en-US" dirty="0" smtClean="0">
                <a:latin typeface="+mn-ea"/>
              </a:rPr>
              <a:t>海内外的数据同步</a:t>
            </a:r>
            <a:endParaRPr lang="en-US" altLang="zh-CN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latin typeface="+mn-ea"/>
              </a:rPr>
              <a:t>同步</a:t>
            </a:r>
            <a:r>
              <a:rPr lang="en-US" altLang="zh-CN" sz="2400" dirty="0" smtClean="0">
                <a:latin typeface="+mn-ea"/>
              </a:rPr>
              <a:t>VPN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latin typeface="+mn-ea"/>
              </a:rPr>
              <a:t>端口限制</a:t>
            </a:r>
            <a:endParaRPr lang="en-US" altLang="zh-CN" sz="2400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latin typeface="+mn-ea"/>
              </a:rPr>
              <a:t>新加坡</a:t>
            </a:r>
            <a:r>
              <a:rPr lang="en-US" altLang="zh-CN" sz="2400" dirty="0" err="1" smtClean="0">
                <a:latin typeface="+mn-ea"/>
              </a:rPr>
              <a:t>aws</a:t>
            </a:r>
            <a:r>
              <a:rPr lang="zh-CN" altLang="en-US" sz="2400" dirty="0" smtClean="0">
                <a:latin typeface="+mn-ea"/>
              </a:rPr>
              <a:t>代理</a:t>
            </a:r>
            <a:endParaRPr lang="en-US" altLang="zh-CN" sz="2400" dirty="0" smtClean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 smtClean="0">
                <a:latin typeface="+mn-ea"/>
                <a:cs typeface="华文楷体" charset="0"/>
              </a:rPr>
              <a:t>DB</a:t>
            </a:r>
            <a:r>
              <a:rPr lang="zh-CN" altLang="en-US" sz="2800" dirty="0" smtClean="0">
                <a:latin typeface="+mn-ea"/>
                <a:cs typeface="华文楷体" charset="0"/>
              </a:rPr>
              <a:t>数据库的同步</a:t>
            </a:r>
            <a:endParaRPr lang="en-US" altLang="zh-CN" sz="2800" dirty="0" smtClean="0">
              <a:latin typeface="+mn-ea"/>
              <a:cs typeface="华文楷体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+mn-ea"/>
                <a:cs typeface="华文楷体" charset="0"/>
              </a:rPr>
              <a:t>	</a:t>
            </a:r>
            <a:r>
              <a:rPr lang="en-US" altLang="zh-CN" sz="2800" dirty="0" smtClean="0">
                <a:latin typeface="+mn-ea"/>
                <a:cs typeface="华文楷体" charset="0"/>
              </a:rPr>
              <a:t>Otter(</a:t>
            </a:r>
            <a:r>
              <a:rPr lang="zh-CN" altLang="en-US" sz="2800" dirty="0" smtClean="0">
                <a:latin typeface="+mn-ea"/>
                <a:cs typeface="华文楷体" charset="0"/>
              </a:rPr>
              <a:t>阿里开源</a:t>
            </a:r>
            <a:r>
              <a:rPr lang="en-US" altLang="zh-CN" sz="2800" dirty="0" smtClean="0">
                <a:latin typeface="+mn-ea"/>
                <a:cs typeface="华文楷体" charset="0"/>
              </a:rPr>
              <a:t>)</a:t>
            </a:r>
          </a:p>
          <a:p>
            <a:pPr marL="0" indent="0">
              <a:buNone/>
            </a:pPr>
            <a:endParaRPr lang="en-US" altLang="zh-CN" sz="2800" dirty="0">
              <a:latin typeface="+mn-ea"/>
              <a:cs typeface="华文楷体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 smtClean="0">
                <a:latin typeface="+mn-ea"/>
                <a:cs typeface="华文楷体" charset="0"/>
              </a:rPr>
              <a:t>HDFS </a:t>
            </a:r>
            <a:r>
              <a:rPr lang="zh-CN" altLang="en-US" sz="2800" dirty="0" smtClean="0">
                <a:latin typeface="+mn-ea"/>
                <a:cs typeface="华文楷体" charset="0"/>
              </a:rPr>
              <a:t>上</a:t>
            </a:r>
            <a:r>
              <a:rPr lang="en-US" altLang="zh-CN" sz="2800" dirty="0" smtClean="0">
                <a:latin typeface="+mn-ea"/>
                <a:cs typeface="华文楷体" charset="0"/>
              </a:rPr>
              <a:t> log</a:t>
            </a:r>
            <a:r>
              <a:rPr lang="zh-CN" altLang="en-US" sz="2800" dirty="0" smtClean="0">
                <a:latin typeface="+mn-ea"/>
                <a:cs typeface="华文楷体" charset="0"/>
              </a:rPr>
              <a:t>数据  </a:t>
            </a:r>
            <a:endParaRPr lang="en-US" altLang="zh-CN" sz="2800" dirty="0" smtClean="0">
              <a:latin typeface="+mn-ea"/>
              <a:cs typeface="华文楷体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+mn-ea"/>
                <a:cs typeface="华文楷体" charset="0"/>
              </a:rPr>
              <a:t>	</a:t>
            </a:r>
            <a:r>
              <a:rPr lang="en-US" altLang="zh-CN" sz="2800" dirty="0" err="1" smtClean="0">
                <a:latin typeface="+mn-ea"/>
                <a:cs typeface="华文楷体" charset="0"/>
              </a:rPr>
              <a:t>DistCP</a:t>
            </a:r>
            <a:r>
              <a:rPr lang="en-US" altLang="zh-CN" sz="2800" dirty="0" smtClean="0">
                <a:latin typeface="+mn-ea"/>
                <a:cs typeface="华文楷体" charset="0"/>
              </a:rPr>
              <a:t>/</a:t>
            </a:r>
            <a:r>
              <a:rPr lang="en-US" altLang="zh-CN" sz="2800" dirty="0" err="1" smtClean="0">
                <a:latin typeface="+mn-ea"/>
                <a:cs typeface="华文楷体" charset="0"/>
              </a:rPr>
              <a:t>FastCopy</a:t>
            </a:r>
            <a:r>
              <a:rPr lang="en-US" altLang="zh-CN" sz="2800" dirty="0" smtClean="0">
                <a:latin typeface="+mn-ea"/>
                <a:cs typeface="华文楷体" charset="0"/>
              </a:rPr>
              <a:t>(</a:t>
            </a:r>
            <a:r>
              <a:rPr lang="en-US" altLang="zh-CN" sz="2800" dirty="0" err="1" smtClean="0">
                <a:latin typeface="+mn-ea"/>
                <a:cs typeface="华文楷体" charset="0"/>
              </a:rPr>
              <a:t>facebook</a:t>
            </a:r>
            <a:r>
              <a:rPr lang="zh-CN" altLang="en-US" sz="2800" smtClean="0">
                <a:latin typeface="+mn-ea"/>
                <a:cs typeface="华文楷体" charset="0"/>
              </a:rPr>
              <a:t>开源</a:t>
            </a:r>
            <a:r>
              <a:rPr lang="en-US" altLang="zh-CN" sz="2800" smtClean="0">
                <a:latin typeface="+mn-ea"/>
                <a:cs typeface="华文楷体" charset="0"/>
              </a:rPr>
              <a:t>)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369" y="2688263"/>
            <a:ext cx="4822313" cy="260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85909" y="2548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TCL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移动应用开发的技术实践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073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6844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zh-CN" dirty="0" smtClean="0">
                <a:latin typeface="+mn-ea"/>
              </a:rPr>
              <a:t>EMR  </a:t>
            </a:r>
          </a:p>
          <a:p>
            <a:pPr marL="0" indent="0">
              <a:buNone/>
            </a:pPr>
            <a:r>
              <a:rPr lang="en-US" altLang="zh-CN" sz="2800" dirty="0" smtClean="0">
                <a:latin typeface="+mn-ea"/>
              </a:rPr>
              <a:t>	</a:t>
            </a:r>
            <a:r>
              <a:rPr lang="zh-CN" altLang="en-US" sz="2800" dirty="0" smtClean="0">
                <a:latin typeface="+mn-ea"/>
              </a:rPr>
              <a:t>尝试</a:t>
            </a:r>
            <a:r>
              <a:rPr lang="en-US" altLang="zh-CN" sz="2800" dirty="0" smtClean="0">
                <a:latin typeface="+mn-ea"/>
              </a:rPr>
              <a:t>EMR </a:t>
            </a:r>
            <a:r>
              <a:rPr lang="zh-CN" altLang="en-US" sz="2800" dirty="0" smtClean="0">
                <a:latin typeface="+mn-ea"/>
              </a:rPr>
              <a:t>的</a:t>
            </a:r>
            <a:r>
              <a:rPr lang="en-US" altLang="zh-CN" sz="2800" dirty="0" smtClean="0">
                <a:latin typeface="+mn-ea"/>
              </a:rPr>
              <a:t>job </a:t>
            </a:r>
            <a:r>
              <a:rPr lang="zh-CN" altLang="en-US" sz="2800" dirty="0" smtClean="0">
                <a:latin typeface="+mn-ea"/>
              </a:rPr>
              <a:t>执行方式</a:t>
            </a:r>
            <a:endParaRPr lang="en-US" altLang="zh-CN" sz="2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+mn-ea"/>
              </a:rPr>
              <a:t>	</a:t>
            </a:r>
            <a:r>
              <a:rPr lang="zh-CN" altLang="en-US" sz="2800" dirty="0" smtClean="0">
                <a:latin typeface="+mn-ea"/>
              </a:rPr>
              <a:t>比对成本</a:t>
            </a:r>
            <a:endParaRPr lang="en-US" altLang="zh-CN" sz="2800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dirty="0" smtClean="0">
                <a:latin typeface="+mn-ea"/>
              </a:rPr>
              <a:t> Auto scaling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	</a:t>
            </a:r>
            <a:r>
              <a:rPr lang="zh-CN" altLang="en-US" sz="2800" dirty="0" smtClean="0">
                <a:latin typeface="+mn-ea"/>
              </a:rPr>
              <a:t>大容量弹性</a:t>
            </a:r>
            <a:r>
              <a:rPr lang="en-US" altLang="zh-CN" sz="2800" dirty="0" smtClean="0">
                <a:latin typeface="+mn-ea"/>
              </a:rPr>
              <a:t>webserver</a:t>
            </a:r>
            <a:r>
              <a:rPr lang="zh-CN" altLang="en-US" sz="2800" dirty="0" smtClean="0">
                <a:latin typeface="+mn-ea"/>
              </a:rPr>
              <a:t>，如</a:t>
            </a:r>
            <a:r>
              <a:rPr lang="en-US" altLang="zh-CN" sz="2800" dirty="0" err="1" smtClean="0">
                <a:latin typeface="+mn-ea"/>
              </a:rPr>
              <a:t>onetouch</a:t>
            </a:r>
            <a:r>
              <a:rPr lang="en-US" altLang="zh-CN" sz="2800" dirty="0" smtClean="0">
                <a:latin typeface="+mn-ea"/>
              </a:rPr>
              <a:t> stream</a:t>
            </a:r>
          </a:p>
          <a:p>
            <a:pPr marL="0" indent="0">
              <a:buNone/>
            </a:pPr>
            <a:r>
              <a:rPr lang="en-US" altLang="zh-CN" sz="2800" dirty="0">
                <a:latin typeface="+mn-ea"/>
              </a:rPr>
              <a:t>	</a:t>
            </a:r>
            <a:r>
              <a:rPr lang="zh-CN" altLang="en-US" sz="2800" dirty="0" smtClean="0">
                <a:latin typeface="+mn-ea"/>
              </a:rPr>
              <a:t>动态扩容</a:t>
            </a:r>
            <a:endParaRPr lang="zh-CN" altLang="en-US" sz="2800" dirty="0">
              <a:latin typeface="+mn-ea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85909" y="2548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TCL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移动应用架构未来的规划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99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6671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7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6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Thanks</a:t>
            </a:r>
            <a:r>
              <a:rPr lang="zh-CN" altLang="en-US" sz="6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！</a:t>
            </a:r>
            <a:r>
              <a:rPr lang="en-US" altLang="zh-CN" sz="6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Q&amp;A</a:t>
            </a:r>
            <a:endParaRPr lang="zh-CN" altLang="en-US" sz="6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736978" y="3698543"/>
            <a:ext cx="7949821" cy="2427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哪些移动应用在</a:t>
            </a:r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平台上？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21297" y="2258280"/>
            <a:ext cx="3962400" cy="3733800"/>
          </a:xfrm>
          <a:prstGeom prst="roundRect">
            <a:avLst>
              <a:gd name="adj" fmla="val 539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640897" y="2258280"/>
            <a:ext cx="4267200" cy="3733800"/>
          </a:xfrm>
          <a:prstGeom prst="roundRect">
            <a:avLst>
              <a:gd name="adj" fmla="val 539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0897" y="1888948"/>
            <a:ext cx="267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Arial"/>
                <a:cs typeface="Arial"/>
              </a:rPr>
              <a:t>Mobile Startups on AWS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1897" y="1877280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Arial"/>
                <a:cs typeface="Arial"/>
              </a:rPr>
              <a:t>Mobile Apps within 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Enterprises </a:t>
            </a:r>
            <a:endParaRPr lang="en-US" dirty="0" smtClean="0">
              <a:solidFill>
                <a:schemeClr val="accent6"/>
              </a:solidFill>
              <a:latin typeface="Arial"/>
              <a:cs typeface="Arial"/>
            </a:endParaRPr>
          </a:p>
        </p:txBody>
      </p:sp>
      <p:pic>
        <p:nvPicPr>
          <p:cNvPr id="21" name="Picture 16" descr="Adobe Logo Chalk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9497" y="2639280"/>
            <a:ext cx="424667" cy="575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" name="Picture 34" descr="Dole Chalk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2097" y="5458680"/>
            <a:ext cx="840806" cy="41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" name="Picture 56" descr="Washington Post Chalk.png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897" y="5458680"/>
            <a:ext cx="1494861" cy="249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897" y="5534880"/>
            <a:ext cx="974068" cy="1968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897" y="5153880"/>
            <a:ext cx="1210386" cy="2730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0397" y="5077680"/>
            <a:ext cx="1047750" cy="1047750"/>
          </a:xfrm>
          <a:prstGeom prst="rect">
            <a:avLst/>
          </a:prstGeom>
        </p:spPr>
      </p:pic>
      <p:pic>
        <p:nvPicPr>
          <p:cNvPr id="27" name="Picture 26" descr="thismoment chalk.png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4497" y="5458680"/>
            <a:ext cx="1006011" cy="22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" name="Picture 8" descr="imag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" y="3020280"/>
            <a:ext cx="1242417" cy="54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1" descr="logo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697" y="3477480"/>
            <a:ext cx="878086" cy="47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3" descr="foursquare-logo-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97" y="3096480"/>
            <a:ext cx="919163" cy="251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4" descr="tumblr_mql9dazZUL1sccc0qo1_1280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97" y="2791680"/>
            <a:ext cx="944761" cy="70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1" descr="flipboard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697" y="4468080"/>
            <a:ext cx="457200" cy="57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6" descr="MailboxLogo+Wordmark_Vertical_BLU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97" y="4544280"/>
            <a:ext cx="488156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4" descr="twilio-logo-2100x650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97" y="3553680"/>
            <a:ext cx="812006" cy="25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7" descr="chute_log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097" y="5077680"/>
            <a:ext cx="944761" cy="27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4" descr="Dropcam-logo-vert1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7" y="3858480"/>
            <a:ext cx="891183" cy="55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45" descr="hungama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7" y="3477480"/>
            <a:ext cx="948928" cy="33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47" descr="d3b8545de25accce6cc6577fa0c9fb61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" y="4010880"/>
            <a:ext cx="353021" cy="35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" descr="instagram.png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" y="2791680"/>
            <a:ext cx="1066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 descr="Dropbox.png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" y="2334480"/>
            <a:ext cx="11096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8" descr="shazam.png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897" y="2563080"/>
            <a:ext cx="976313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6" descr="Parse.png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897" y="4010880"/>
            <a:ext cx="825698" cy="28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7" descr="spotify.png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97" y="2410680"/>
            <a:ext cx="1023342" cy="46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2" descr="averail.png"/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97" y="4087080"/>
            <a:ext cx="916186" cy="23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4" descr="Yelp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97" y="4468080"/>
            <a:ext cx="725091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37888" descr="Viddy.png"/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" y="4315680"/>
            <a:ext cx="1295400" cy="71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7941" descr="hasoffers.png"/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97" y="5001480"/>
            <a:ext cx="850106" cy="32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99" descr="netflix-logo.png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34" y="3401280"/>
            <a:ext cx="809455" cy="45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01" descr="newsweeklogo.png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434" y="5230080"/>
            <a:ext cx="1200039" cy="16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12" descr="Sharp.png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34" y="2334480"/>
            <a:ext cx="1200954" cy="17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18" descr="tm_logo.png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097" y="3020280"/>
            <a:ext cx="133783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toshiba-logo.png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234" y="4849080"/>
            <a:ext cx="1114254" cy="21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27" descr="weather.png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97" y="3248880"/>
            <a:ext cx="838200" cy="73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6" descr="gettyimages.png"/>
          <p:cNvPicPr>
            <a:picLocks noChangeAspect="1"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34" y="2639280"/>
            <a:ext cx="1306808" cy="27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7" descr="亞洲電視.png"/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897" y="3172680"/>
            <a:ext cx="699463" cy="70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3" descr="comcast_logo_detail.png"/>
          <p:cNvPicPr>
            <a:picLocks noChangeAspect="1"/>
          </p:cNvPicPr>
          <p:nvPr/>
        </p:nvPicPr>
        <p:blipFill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97" y="2639280"/>
            <a:ext cx="1168097" cy="47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9" descr="Ericsson-Logo.png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4" y="3248880"/>
            <a:ext cx="623263" cy="63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7" descr="samsung_logo.png"/>
          <p:cNvPicPr>
            <a:picLocks noChangeAspect="1"/>
          </p:cNvPicPr>
          <p:nvPr/>
        </p:nvPicPr>
        <p:blipFill>
          <a:blip r:embed="rId5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97" y="4468080"/>
            <a:ext cx="1274870" cy="42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9" descr="new-york-times-logo.png"/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97" y="2334480"/>
            <a:ext cx="18765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9937" descr="NOKIA.png"/>
          <p:cNvPicPr>
            <a:picLocks noChangeAspect="1"/>
          </p:cNvPicPr>
          <p:nvPr/>
        </p:nvPicPr>
        <p:blipFill>
          <a:blip r:embed="rId5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97" y="4087080"/>
            <a:ext cx="1226503" cy="24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40002" descr="Outback-Logo.png"/>
          <p:cNvPicPr>
            <a:picLocks noChangeAspect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834" y="3934680"/>
            <a:ext cx="1138897" cy="47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0005" descr="redlion.png"/>
          <p:cNvPicPr>
            <a:picLocks noChangeAspect="1"/>
          </p:cNvPicPr>
          <p:nvPr/>
        </p:nvPicPr>
        <p:blipFill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697" y="4391880"/>
            <a:ext cx="854172" cy="78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socialcam-logo.png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7" y="5077680"/>
            <a:ext cx="1049168" cy="23047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426" y="4315680"/>
            <a:ext cx="821871" cy="46024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497" y="5077680"/>
            <a:ext cx="914400" cy="664464"/>
          </a:xfrm>
          <a:prstGeom prst="rect">
            <a:avLst/>
          </a:prstGeom>
        </p:spPr>
      </p:pic>
      <p:pic>
        <p:nvPicPr>
          <p:cNvPr id="66" name="Picture Placeholder 6"/>
          <p:cNvPicPr>
            <a:picLocks noChangeAspect="1"/>
          </p:cNvPicPr>
          <p:nvPr/>
        </p:nvPicPr>
        <p:blipFill rotWithShape="1"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255" r="-28255"/>
          <a:stretch/>
        </p:blipFill>
        <p:spPr>
          <a:xfrm>
            <a:off x="4665011" y="4239481"/>
            <a:ext cx="919565" cy="6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9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177" y="-387424"/>
            <a:ext cx="9446177" cy="7268345"/>
          </a:xfrm>
          <a:prstGeom prst="rect">
            <a:avLst/>
          </a:prstGeom>
        </p:spPr>
      </p:pic>
      <p:sp>
        <p:nvSpPr>
          <p:cNvPr id="9" name="TextBox 8">
            <a:hlinkClick r:id="rId4"/>
          </p:cNvPr>
          <p:cNvSpPr txBox="1"/>
          <p:nvPr/>
        </p:nvSpPr>
        <p:spPr>
          <a:xfrm>
            <a:off x="5652120" y="3068960"/>
            <a:ext cx="98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InfoQ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6256" y="2996952"/>
            <a:ext cx="596467" cy="504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320" y="3068960"/>
            <a:ext cx="123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infoqchina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8064" y="2996953"/>
            <a:ext cx="53058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哪些移动应用在</a:t>
            </a:r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平台上？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28600" y="2309561"/>
            <a:ext cx="8686800" cy="3733800"/>
          </a:xfrm>
          <a:prstGeom prst="roundRect">
            <a:avLst>
              <a:gd name="adj" fmla="val 539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1605" y="3944980"/>
            <a:ext cx="874541" cy="87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45" y="3956999"/>
            <a:ext cx="966694" cy="102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7198" y="5362072"/>
            <a:ext cx="1493157" cy="38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92" y="2388261"/>
            <a:ext cx="1457569" cy="1204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0485" y="5171726"/>
            <a:ext cx="1768518" cy="53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978" y="5272372"/>
            <a:ext cx="1243391" cy="46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361" y="3743962"/>
            <a:ext cx="1876164" cy="521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38" y="3743349"/>
            <a:ext cx="1316282" cy="59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630" y="4875247"/>
            <a:ext cx="547270" cy="849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661" y="2527319"/>
            <a:ext cx="858896" cy="68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7492" y="4752631"/>
            <a:ext cx="1454754" cy="41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400" y="2461961"/>
            <a:ext cx="814293" cy="11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209" y="2323012"/>
            <a:ext cx="2157592" cy="42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2516" y="3081810"/>
            <a:ext cx="1801556" cy="41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00" y="4540007"/>
            <a:ext cx="1111725" cy="59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82" descr="Plain_Vanilla_Games.png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61" y="5504125"/>
            <a:ext cx="769887" cy="565718"/>
          </a:xfrm>
          <a:prstGeom prst="rect">
            <a:avLst/>
          </a:prstGeom>
        </p:spPr>
      </p:pic>
      <p:pic>
        <p:nvPicPr>
          <p:cNvPr id="84" name="Picture 16" descr="ea-logo.png"/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161" y="3875978"/>
            <a:ext cx="828894" cy="401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2928267" y="1894590"/>
            <a:ext cx="25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Arial"/>
                <a:cs typeface="Arial"/>
              </a:rPr>
              <a:t>Mobile Games on AWS</a:t>
            </a:r>
          </a:p>
        </p:txBody>
      </p:sp>
    </p:spTree>
    <p:extLst>
      <p:ext uri="{BB962C8B-B14F-4D97-AF65-F5344CB8AC3E}">
        <p14:creationId xmlns:p14="http://schemas.microsoft.com/office/powerpoint/2010/main" val="71853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移动应用架构的考虑因</a:t>
            </a:r>
            <a:r>
              <a:rPr lang="zh-CN" altLang="en-US" dirty="0">
                <a:solidFill>
                  <a:schemeClr val="accent6"/>
                </a:solidFill>
                <a:latin typeface="+mj-ea"/>
              </a:rPr>
              <a:t>素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91564" y="2832906"/>
            <a:ext cx="2152693" cy="597151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800" dirty="0" smtClean="0">
                <a:solidFill>
                  <a:schemeClr val="accent6"/>
                </a:solidFill>
              </a:rPr>
              <a:t>快速变化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0456" y="3861375"/>
            <a:ext cx="2534908" cy="346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/>
              <a:buNone/>
            </a:pPr>
            <a:r>
              <a:rPr lang="zh-CN" altLang="en-US" sz="2800" dirty="0" smtClean="0">
                <a:solidFill>
                  <a:schemeClr val="accent6"/>
                </a:solidFill>
              </a:rPr>
              <a:t>差异化与创新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53300" y="4703786"/>
            <a:ext cx="2482064" cy="489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2800" dirty="0" smtClean="0">
                <a:solidFill>
                  <a:schemeClr val="accent6"/>
                </a:solidFill>
              </a:rPr>
              <a:t>用户市场分布</a:t>
            </a:r>
            <a:endParaRPr lang="en-US" sz="2800" dirty="0">
              <a:solidFill>
                <a:schemeClr val="accent6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64287" y="2893827"/>
            <a:ext cx="1919386" cy="3085543"/>
            <a:chOff x="3732975" y="1314419"/>
            <a:chExt cx="1919386" cy="3085543"/>
          </a:xfrm>
        </p:grpSpPr>
        <p:pic>
          <p:nvPicPr>
            <p:cNvPr id="13" name="Picture 12" descr="Android-Phon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5" y="1314419"/>
              <a:ext cx="1919386" cy="3085543"/>
            </a:xfrm>
            <a:prstGeom prst="rect">
              <a:avLst/>
            </a:prstGeom>
          </p:spPr>
        </p:pic>
        <p:pic>
          <p:nvPicPr>
            <p:cNvPr id="14" name="Picture 13" descr="your-app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21" y="2402987"/>
              <a:ext cx="863777" cy="894201"/>
            </a:xfrm>
            <a:prstGeom prst="rect">
              <a:avLst/>
            </a:prstGeom>
          </p:spPr>
        </p:pic>
      </p:grpSp>
      <p:pic>
        <p:nvPicPr>
          <p:cNvPr id="15" name="Picture 14" descr="arc-check-sheet-backgrou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310" y="2068821"/>
            <a:ext cx="3236349" cy="4251061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807259" y="2973212"/>
            <a:ext cx="2959100" cy="2926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000" indent="-198000">
              <a:spcBef>
                <a:spcPts val="0"/>
              </a:spcBef>
              <a:buSzPct val="100000"/>
              <a:buBlip>
                <a:blip r:embed="rId6"/>
              </a:buBlip>
            </a:pPr>
            <a:r>
              <a:rPr lang="en-US" sz="2000" dirty="0" smtClean="0">
                <a:solidFill>
                  <a:srgbClr val="2066A9"/>
                </a:solidFill>
              </a:rPr>
              <a:t>agility</a:t>
            </a:r>
          </a:p>
          <a:p>
            <a:pPr marL="198000" indent="-198000">
              <a:spcBef>
                <a:spcPts val="0"/>
              </a:spcBef>
              <a:buSzPct val="100000"/>
              <a:buBlip>
                <a:blip r:embed="rId6"/>
              </a:buBlip>
            </a:pPr>
            <a:r>
              <a:rPr lang="en-US" sz="2000" dirty="0" smtClean="0">
                <a:solidFill>
                  <a:srgbClr val="2066A9"/>
                </a:solidFill>
              </a:rPr>
              <a:t>backward compatible</a:t>
            </a:r>
          </a:p>
          <a:p>
            <a:pPr marL="198000" indent="-198000">
              <a:spcBef>
                <a:spcPts val="0"/>
              </a:spcBef>
              <a:buSzPct val="100000"/>
              <a:buBlip>
                <a:blip r:embed="rId6"/>
              </a:buBlip>
            </a:pPr>
            <a:r>
              <a:rPr lang="en-US" sz="2000" dirty="0">
                <a:solidFill>
                  <a:srgbClr val="2066A9"/>
                </a:solidFill>
              </a:rPr>
              <a:t>track the </a:t>
            </a:r>
            <a:r>
              <a:rPr lang="en-US" sz="2000" dirty="0" smtClean="0">
                <a:solidFill>
                  <a:srgbClr val="2066A9"/>
                </a:solidFill>
              </a:rPr>
              <a:t>direction</a:t>
            </a:r>
          </a:p>
          <a:p>
            <a:pPr marL="198000" indent="-198000">
              <a:spcBef>
                <a:spcPts val="0"/>
              </a:spcBef>
              <a:buSzPct val="100000"/>
              <a:buBlip>
                <a:blip r:embed="rId6"/>
              </a:buBlip>
            </a:pPr>
            <a:r>
              <a:rPr lang="en-US" sz="2000" dirty="0">
                <a:solidFill>
                  <a:srgbClr val="2066A9"/>
                </a:solidFill>
              </a:rPr>
              <a:t>know your </a:t>
            </a:r>
            <a:r>
              <a:rPr lang="en-US" sz="2000" dirty="0" smtClean="0">
                <a:solidFill>
                  <a:srgbClr val="2066A9"/>
                </a:solidFill>
              </a:rPr>
              <a:t>customer</a:t>
            </a:r>
          </a:p>
          <a:p>
            <a:pPr marL="198000" indent="-198000">
              <a:spcBef>
                <a:spcPts val="0"/>
              </a:spcBef>
              <a:buSzPct val="100000"/>
              <a:buBlip>
                <a:blip r:embed="rId6"/>
              </a:buBlip>
            </a:pPr>
            <a:r>
              <a:rPr lang="en-US" sz="2000" dirty="0">
                <a:solidFill>
                  <a:srgbClr val="2066A9"/>
                </a:solidFill>
              </a:rPr>
              <a:t>p</a:t>
            </a:r>
            <a:r>
              <a:rPr lang="en-US" sz="2000" dirty="0" smtClean="0">
                <a:solidFill>
                  <a:srgbClr val="2066A9"/>
                </a:solidFill>
              </a:rPr>
              <a:t>ush the app open</a:t>
            </a:r>
          </a:p>
          <a:p>
            <a:pPr marL="198000" indent="-198000">
              <a:spcBef>
                <a:spcPts val="0"/>
              </a:spcBef>
              <a:buSzPct val="100000"/>
              <a:buBlip>
                <a:blip r:embed="rId6"/>
              </a:buBlip>
            </a:pPr>
            <a:r>
              <a:rPr lang="en-US" sz="2000" dirty="0">
                <a:solidFill>
                  <a:srgbClr val="2066A9"/>
                </a:solidFill>
              </a:rPr>
              <a:t>s</a:t>
            </a:r>
            <a:r>
              <a:rPr lang="en-US" sz="2000" dirty="0" smtClean="0">
                <a:solidFill>
                  <a:srgbClr val="2066A9"/>
                </a:solidFill>
              </a:rPr>
              <a:t>calability</a:t>
            </a:r>
            <a:endParaRPr lang="en-US" sz="2000" dirty="0">
              <a:solidFill>
                <a:srgbClr val="2066A9"/>
              </a:solidFill>
            </a:endParaRPr>
          </a:p>
          <a:p>
            <a:pPr marL="198000" indent="-198000">
              <a:spcBef>
                <a:spcPts val="0"/>
              </a:spcBef>
              <a:buSzPct val="100000"/>
              <a:buBlip>
                <a:blip r:embed="rId6"/>
              </a:buBlip>
            </a:pPr>
            <a:r>
              <a:rPr lang="en-US" sz="2000" dirty="0" smtClean="0">
                <a:solidFill>
                  <a:srgbClr val="2066A9"/>
                </a:solidFill>
              </a:rPr>
              <a:t>geographic </a:t>
            </a:r>
            <a:r>
              <a:rPr lang="en-US" sz="2000" dirty="0">
                <a:solidFill>
                  <a:srgbClr val="2066A9"/>
                </a:solidFill>
              </a:rPr>
              <a:t>spread</a:t>
            </a:r>
          </a:p>
          <a:p>
            <a:pPr marL="198000" indent="-198000">
              <a:spcBef>
                <a:spcPts val="0"/>
              </a:spcBef>
              <a:buSzPct val="100000"/>
              <a:buBlip>
                <a:blip r:embed="rId6"/>
              </a:buBlip>
            </a:pPr>
            <a:r>
              <a:rPr lang="en-US" sz="2000" dirty="0" smtClean="0">
                <a:solidFill>
                  <a:srgbClr val="2066A9"/>
                </a:solidFill>
              </a:rPr>
              <a:t>operate 24</a:t>
            </a:r>
            <a:r>
              <a:rPr lang="en-US" sz="2000" dirty="0">
                <a:solidFill>
                  <a:srgbClr val="2066A9"/>
                </a:solidFill>
              </a:rPr>
              <a:t>/7</a:t>
            </a:r>
            <a:endParaRPr lang="en-US" sz="2000" dirty="0" smtClean="0">
              <a:solidFill>
                <a:srgbClr val="2066A9"/>
              </a:solidFill>
            </a:endParaRPr>
          </a:p>
          <a:p>
            <a:pPr marL="162000" indent="-162000">
              <a:spcBef>
                <a:spcPts val="0"/>
              </a:spcBef>
            </a:pPr>
            <a:endParaRPr lang="en-US" sz="2000" dirty="0">
              <a:solidFill>
                <a:srgbClr val="2066A9"/>
              </a:solidFill>
            </a:endParaRPr>
          </a:p>
          <a:p>
            <a:pPr marL="162000" indent="-162000">
              <a:spcBef>
                <a:spcPts val="0"/>
              </a:spcBef>
            </a:pPr>
            <a:endParaRPr lang="en-US" sz="2000" dirty="0" smtClean="0">
              <a:solidFill>
                <a:srgbClr val="2066A9"/>
              </a:solidFill>
            </a:endParaRPr>
          </a:p>
          <a:p>
            <a:pPr marL="162000" indent="-162000" algn="ctr">
              <a:spcBef>
                <a:spcPts val="0"/>
              </a:spcBef>
            </a:pPr>
            <a:endParaRPr lang="en-US" sz="2000" dirty="0">
              <a:solidFill>
                <a:srgbClr val="2066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83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  <p:bldP spid="11" grpId="0"/>
      <p:bldP spid="1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移动应用开发人员怎么用</a:t>
            </a:r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？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  <p:pic>
        <p:nvPicPr>
          <p:cNvPr id="17" name="Picture 16" descr="Compute-Store-Database-In-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18" y="2638512"/>
            <a:ext cx="3774899" cy="2350541"/>
          </a:xfrm>
          <a:prstGeom prst="rect">
            <a:avLst/>
          </a:prstGeom>
        </p:spPr>
      </p:pic>
      <p:pic>
        <p:nvPicPr>
          <p:cNvPr id="18" name="3instance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2608" y="3373645"/>
            <a:ext cx="1612121" cy="15126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19" name="Group 234"/>
          <p:cNvGrpSpPr/>
          <p:nvPr/>
        </p:nvGrpSpPr>
        <p:grpSpPr>
          <a:xfrm flipH="1">
            <a:off x="2927750" y="3658223"/>
            <a:ext cx="1070784" cy="1070785"/>
            <a:chOff x="0" y="0"/>
            <a:chExt cx="984944" cy="984944"/>
          </a:xfrm>
        </p:grpSpPr>
        <p:sp>
          <p:nvSpPr>
            <p:cNvPr id="20" name="Shape 227"/>
            <p:cNvSpPr/>
            <p:nvPr/>
          </p:nvSpPr>
          <p:spPr>
            <a:xfrm>
              <a:off x="0" y="0"/>
              <a:ext cx="984945" cy="984945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0"/>
              </a:pPr>
              <a:endParaRPr/>
            </a:p>
          </p:txBody>
        </p:sp>
        <p:sp>
          <p:nvSpPr>
            <p:cNvPr id="21" name="Shape 228"/>
            <p:cNvSpPr/>
            <p:nvPr/>
          </p:nvSpPr>
          <p:spPr>
            <a:xfrm>
              <a:off x="558800" y="153755"/>
              <a:ext cx="214148" cy="326068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0"/>
              </a:pPr>
              <a:endParaRPr/>
            </a:p>
          </p:txBody>
        </p:sp>
        <p:sp>
          <p:nvSpPr>
            <p:cNvPr id="22" name="Shape 229"/>
            <p:cNvSpPr/>
            <p:nvPr/>
          </p:nvSpPr>
          <p:spPr>
            <a:xfrm>
              <a:off x="338137" y="303562"/>
              <a:ext cx="214148" cy="377820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0"/>
              </a:pPr>
              <a:endParaRPr/>
            </a:p>
          </p:txBody>
        </p:sp>
        <p:sp>
          <p:nvSpPr>
            <p:cNvPr id="23" name="Shape 230"/>
            <p:cNvSpPr/>
            <p:nvPr/>
          </p:nvSpPr>
          <p:spPr>
            <a:xfrm>
              <a:off x="117474" y="329438"/>
              <a:ext cx="214149" cy="326069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0"/>
              </a:pPr>
              <a:endParaRPr/>
            </a:p>
          </p:txBody>
        </p:sp>
        <p:sp>
          <p:nvSpPr>
            <p:cNvPr id="24" name="Shape 231"/>
            <p:cNvSpPr/>
            <p:nvPr/>
          </p:nvSpPr>
          <p:spPr>
            <a:xfrm>
              <a:off x="558800" y="519938"/>
              <a:ext cx="214148" cy="326069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0"/>
              </a:pPr>
              <a:endParaRPr/>
            </a:p>
          </p:txBody>
        </p:sp>
        <p:sp>
          <p:nvSpPr>
            <p:cNvPr id="25" name="Shape 232"/>
            <p:cNvSpPr/>
            <p:nvPr/>
          </p:nvSpPr>
          <p:spPr>
            <a:xfrm>
              <a:off x="385398" y="419270"/>
              <a:ext cx="214148" cy="146404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0"/>
              </a:pPr>
              <a:endParaRPr/>
            </a:p>
          </p:txBody>
        </p:sp>
        <p:sp>
          <p:nvSpPr>
            <p:cNvPr id="26" name="Shape 233"/>
            <p:cNvSpPr/>
            <p:nvPr/>
          </p:nvSpPr>
          <p:spPr>
            <a:xfrm>
              <a:off x="653322" y="329438"/>
              <a:ext cx="214148" cy="326069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b="0"/>
              </a:pPr>
              <a:endParaRPr/>
            </a:p>
          </p:txBody>
        </p:sp>
      </p:grpSp>
      <p:pic>
        <p:nvPicPr>
          <p:cNvPr id="27" name="Open-Flexable.png"/>
          <p:cNvPicPr/>
          <p:nvPr/>
        </p:nvPicPr>
        <p:blipFill>
          <a:blip r:embed="rId9">
            <a:extLst/>
          </a:blip>
          <a:srcRect l="18448" t="32701" r="18448" b="32701"/>
          <a:stretch>
            <a:fillRect/>
          </a:stretch>
        </p:blipFill>
        <p:spPr>
          <a:xfrm>
            <a:off x="2067968" y="3237763"/>
            <a:ext cx="950764" cy="5081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4572467" y="2889329"/>
            <a:ext cx="3633073" cy="532694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400" dirty="0" smtClean="0">
                <a:solidFill>
                  <a:srgbClr val="2066A9"/>
                </a:solidFill>
              </a:rPr>
              <a:t>很多很多自己开发的代码</a:t>
            </a:r>
            <a:endParaRPr lang="en-US" sz="2400" dirty="0">
              <a:solidFill>
                <a:srgbClr val="2066A9"/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4952679" y="3778173"/>
            <a:ext cx="2872649" cy="488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 algn="ctr">
              <a:spcBef>
                <a:spcPct val="20000"/>
              </a:spcBef>
              <a:buFont typeface="Arial"/>
              <a:buNone/>
              <a:defRPr sz="2400" b="0" i="0">
                <a:solidFill>
                  <a:srgbClr val="F2A52C"/>
                </a:solidFill>
                <a:cs typeface="Arial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 b="0" i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Arial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 b="0" i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Arial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 b="0" i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Arial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 b="0" i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Amazon EC2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216156" y="3333751"/>
            <a:ext cx="2345695" cy="532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2400" dirty="0" smtClean="0">
                <a:solidFill>
                  <a:srgbClr val="2066A9"/>
                </a:solidFill>
              </a:rPr>
              <a:t>部署在</a:t>
            </a:r>
            <a:endParaRPr lang="en-US" sz="2400" dirty="0">
              <a:solidFill>
                <a:srgbClr val="2066A9"/>
              </a:solidFill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5103193" y="4178266"/>
            <a:ext cx="2571620" cy="525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>
                <a:solidFill>
                  <a:srgbClr val="F2A52C"/>
                </a:solidFill>
              </a:rPr>
              <a:t>Auto Scaling</a:t>
            </a:r>
            <a:endParaRPr lang="en-US" sz="2400" dirty="0">
              <a:solidFill>
                <a:srgbClr val="F2A52C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572467" y="4615085"/>
            <a:ext cx="3633073" cy="536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>
                <a:solidFill>
                  <a:srgbClr val="F2A52C"/>
                </a:solidFill>
              </a:rPr>
              <a:t>Elastic Load Balancing</a:t>
            </a:r>
            <a:endParaRPr lang="en-US" sz="2400" dirty="0">
              <a:solidFill>
                <a:srgbClr val="F2A5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8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8" grpId="1" build="p"/>
      <p:bldP spid="29" grpId="0" build="p"/>
      <p:bldP spid="29" grpId="1" build="allAtOnce"/>
      <p:bldP spid="30" grpId="0" build="p"/>
      <p:bldP spid="30" grpId="1" build="allAtOnce"/>
      <p:bldP spid="31" grpId="0" build="p"/>
      <p:bldP spid="31" grpId="1" build="allAtOnce"/>
      <p:bldP spid="32" grpId="0" build="p"/>
      <p:bldP spid="32" grpI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移动应用开发人员怎么用</a:t>
            </a:r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？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  <p:pic>
        <p:nvPicPr>
          <p:cNvPr id="33" name="Picture 32" descr="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973"/>
            <a:ext cx="9144000" cy="3982786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3732975" y="2264678"/>
            <a:ext cx="1919386" cy="3085543"/>
            <a:chOff x="3732975" y="1314419"/>
            <a:chExt cx="1919386" cy="3085543"/>
          </a:xfrm>
        </p:grpSpPr>
        <p:pic>
          <p:nvPicPr>
            <p:cNvPr id="35" name="Picture 34" descr="Android-Ph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5" y="1314419"/>
              <a:ext cx="1919386" cy="3085543"/>
            </a:xfrm>
            <a:prstGeom prst="rect">
              <a:avLst/>
            </a:prstGeom>
          </p:spPr>
        </p:pic>
        <p:pic>
          <p:nvPicPr>
            <p:cNvPr id="36" name="Picture 35" descr="your-ap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21" y="2402987"/>
              <a:ext cx="863777" cy="894201"/>
            </a:xfrm>
            <a:prstGeom prst="rect">
              <a:avLst/>
            </a:prstGeom>
          </p:spPr>
        </p:pic>
      </p:grpSp>
      <p:pic>
        <p:nvPicPr>
          <p:cNvPr id="37" name="Picture 36" descr="Compute-Store-Database-In-Clou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" y="2395709"/>
            <a:ext cx="3774899" cy="2350541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081752" y="3399166"/>
            <a:ext cx="5386803" cy="1266030"/>
            <a:chOff x="2081752" y="2448907"/>
            <a:chExt cx="5386803" cy="1266030"/>
          </a:xfrm>
        </p:grpSpPr>
        <p:pic>
          <p:nvPicPr>
            <p:cNvPr id="39" name="Picture 38" descr="Compute-Store-Database-In-Clou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100" y="3336689"/>
              <a:ext cx="607455" cy="378248"/>
            </a:xfrm>
            <a:prstGeom prst="rect">
              <a:avLst/>
            </a:prstGeom>
          </p:spPr>
        </p:pic>
        <p:pic>
          <p:nvPicPr>
            <p:cNvPr id="40" name="Picture 39" descr="Compute-Store-Database-In-Clou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752" y="2448907"/>
              <a:ext cx="607455" cy="378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21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3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accent6"/>
                </a:solidFill>
                <a:latin typeface="+mj-ea"/>
              </a:rPr>
              <a:t>移动应用开发人员怎么用</a:t>
            </a:r>
            <a:r>
              <a:rPr lang="en-US" altLang="zh-CN" dirty="0">
                <a:solidFill>
                  <a:schemeClr val="accent6"/>
                </a:solidFill>
                <a:latin typeface="+mj-ea"/>
              </a:rPr>
              <a:t>AWS</a:t>
            </a:r>
            <a:r>
              <a:rPr lang="zh-CN" altLang="en-US" dirty="0">
                <a:solidFill>
                  <a:schemeClr val="accent6"/>
                </a:solidFill>
                <a:latin typeface="+mj-ea"/>
              </a:rPr>
              <a:t>？</a:t>
            </a:r>
          </a:p>
        </p:txBody>
      </p:sp>
      <p:pic>
        <p:nvPicPr>
          <p:cNvPr id="11" name="Picture 10" descr="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24" y="2159577"/>
            <a:ext cx="9144000" cy="398278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691251" y="2313282"/>
            <a:ext cx="1919386" cy="3085543"/>
            <a:chOff x="3732975" y="1314419"/>
            <a:chExt cx="1919386" cy="3085543"/>
          </a:xfrm>
        </p:grpSpPr>
        <p:pic>
          <p:nvPicPr>
            <p:cNvPr id="13" name="Picture 12" descr="Android-Ph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5" y="1314419"/>
              <a:ext cx="1919386" cy="3085543"/>
            </a:xfrm>
            <a:prstGeom prst="rect">
              <a:avLst/>
            </a:prstGeom>
          </p:spPr>
        </p:pic>
        <p:pic>
          <p:nvPicPr>
            <p:cNvPr id="14" name="Picture 13" descr="your-ap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21" y="2402987"/>
              <a:ext cx="863777" cy="894201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256120" y="3359536"/>
            <a:ext cx="7148328" cy="2288666"/>
            <a:chOff x="1297844" y="2360673"/>
            <a:chExt cx="7148328" cy="2288666"/>
          </a:xfrm>
        </p:grpSpPr>
        <p:pic>
          <p:nvPicPr>
            <p:cNvPr id="16" name="Picture 15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963" y="4150970"/>
              <a:ext cx="161128" cy="161128"/>
            </a:xfrm>
            <a:prstGeom prst="rect">
              <a:avLst/>
            </a:prstGeom>
          </p:spPr>
        </p:pic>
        <p:pic>
          <p:nvPicPr>
            <p:cNvPr id="17" name="Picture 16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6644" y="4071651"/>
              <a:ext cx="161128" cy="161128"/>
            </a:xfrm>
            <a:prstGeom prst="rect">
              <a:avLst/>
            </a:prstGeom>
          </p:spPr>
        </p:pic>
        <p:pic>
          <p:nvPicPr>
            <p:cNvPr id="18" name="Picture 17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166" y="2684841"/>
              <a:ext cx="161128" cy="161128"/>
            </a:xfrm>
            <a:prstGeom prst="rect">
              <a:avLst/>
            </a:prstGeom>
          </p:spPr>
        </p:pic>
        <p:pic>
          <p:nvPicPr>
            <p:cNvPr id="19" name="Picture 18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409" y="2644262"/>
              <a:ext cx="161128" cy="161128"/>
            </a:xfrm>
            <a:prstGeom prst="rect">
              <a:avLst/>
            </a:prstGeom>
          </p:spPr>
        </p:pic>
        <p:pic>
          <p:nvPicPr>
            <p:cNvPr id="20" name="Picture 19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909" y="2528982"/>
              <a:ext cx="161128" cy="161128"/>
            </a:xfrm>
            <a:prstGeom prst="rect">
              <a:avLst/>
            </a:prstGeom>
          </p:spPr>
        </p:pic>
        <p:pic>
          <p:nvPicPr>
            <p:cNvPr id="21" name="Picture 20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309" y="2550654"/>
              <a:ext cx="161128" cy="161128"/>
            </a:xfrm>
            <a:prstGeom prst="rect">
              <a:avLst/>
            </a:prstGeom>
          </p:spPr>
        </p:pic>
        <p:pic>
          <p:nvPicPr>
            <p:cNvPr id="22" name="Picture 21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844" y="2360673"/>
              <a:ext cx="161128" cy="161128"/>
            </a:xfrm>
            <a:prstGeom prst="rect">
              <a:avLst/>
            </a:prstGeom>
          </p:spPr>
        </p:pic>
        <p:pic>
          <p:nvPicPr>
            <p:cNvPr id="23" name="Picture 22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414" y="2771530"/>
              <a:ext cx="161128" cy="161128"/>
            </a:xfrm>
            <a:prstGeom prst="rect">
              <a:avLst/>
            </a:prstGeom>
          </p:spPr>
        </p:pic>
        <p:pic>
          <p:nvPicPr>
            <p:cNvPr id="24" name="Picture 23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557" y="2506847"/>
              <a:ext cx="161128" cy="161128"/>
            </a:xfrm>
            <a:prstGeom prst="rect">
              <a:avLst/>
            </a:prstGeom>
          </p:spPr>
        </p:pic>
        <p:pic>
          <p:nvPicPr>
            <p:cNvPr id="25" name="Picture 24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628" y="2410242"/>
              <a:ext cx="161128" cy="161128"/>
            </a:xfrm>
            <a:prstGeom prst="rect">
              <a:avLst/>
            </a:prstGeom>
          </p:spPr>
        </p:pic>
        <p:pic>
          <p:nvPicPr>
            <p:cNvPr id="26" name="Picture 25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277" y="2796200"/>
              <a:ext cx="161128" cy="161128"/>
            </a:xfrm>
            <a:prstGeom prst="rect">
              <a:avLst/>
            </a:prstGeom>
          </p:spPr>
        </p:pic>
        <p:pic>
          <p:nvPicPr>
            <p:cNvPr id="27" name="Picture 26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2" y="2491169"/>
              <a:ext cx="161128" cy="161128"/>
            </a:xfrm>
            <a:prstGeom prst="rect">
              <a:avLst/>
            </a:prstGeom>
          </p:spPr>
        </p:pic>
        <p:pic>
          <p:nvPicPr>
            <p:cNvPr id="28" name="Picture 27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324" y="3055651"/>
              <a:ext cx="161128" cy="161128"/>
            </a:xfrm>
            <a:prstGeom prst="rect">
              <a:avLst/>
            </a:prstGeom>
          </p:spPr>
        </p:pic>
        <p:pic>
          <p:nvPicPr>
            <p:cNvPr id="29" name="Picture 28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924" y="3197891"/>
              <a:ext cx="161128" cy="161128"/>
            </a:xfrm>
            <a:prstGeom prst="rect">
              <a:avLst/>
            </a:prstGeom>
          </p:spPr>
        </p:pic>
        <p:pic>
          <p:nvPicPr>
            <p:cNvPr id="30" name="Picture 29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604" y="4488211"/>
              <a:ext cx="161128" cy="161128"/>
            </a:xfrm>
            <a:prstGeom prst="rect">
              <a:avLst/>
            </a:prstGeom>
          </p:spPr>
        </p:pic>
        <p:pic>
          <p:nvPicPr>
            <p:cNvPr id="31" name="Picture 30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044" y="4295171"/>
              <a:ext cx="161128" cy="161128"/>
            </a:xfrm>
            <a:prstGeom prst="rect">
              <a:avLst/>
            </a:prstGeom>
          </p:spPr>
        </p:pic>
        <p:pic>
          <p:nvPicPr>
            <p:cNvPr id="32" name="Picture 31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204" y="3075971"/>
              <a:ext cx="161128" cy="161128"/>
            </a:xfrm>
            <a:prstGeom prst="rect">
              <a:avLst/>
            </a:prstGeom>
          </p:spPr>
        </p:pic>
        <p:pic>
          <p:nvPicPr>
            <p:cNvPr id="41" name="Picture 40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484" y="2933731"/>
              <a:ext cx="161128" cy="161128"/>
            </a:xfrm>
            <a:prstGeom prst="rect">
              <a:avLst/>
            </a:prstGeom>
          </p:spPr>
        </p:pic>
        <p:pic>
          <p:nvPicPr>
            <p:cNvPr id="42" name="Picture 41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364" y="2730531"/>
              <a:ext cx="161128" cy="161128"/>
            </a:xfrm>
            <a:prstGeom prst="rect">
              <a:avLst/>
            </a:prstGeom>
          </p:spPr>
        </p:pic>
        <p:pic>
          <p:nvPicPr>
            <p:cNvPr id="43" name="Picture 42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604" y="2507011"/>
              <a:ext cx="161128" cy="161128"/>
            </a:xfrm>
            <a:prstGeom prst="rect">
              <a:avLst/>
            </a:prstGeom>
          </p:spPr>
        </p:pic>
        <p:pic>
          <p:nvPicPr>
            <p:cNvPr id="44" name="Picture 43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604" y="2618771"/>
              <a:ext cx="161128" cy="161128"/>
            </a:xfrm>
            <a:prstGeom prst="rect">
              <a:avLst/>
            </a:prstGeom>
          </p:spPr>
        </p:pic>
        <p:pic>
          <p:nvPicPr>
            <p:cNvPr id="45" name="Picture 44" descr="pop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0884" y="2517171"/>
              <a:ext cx="161128" cy="161128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151817" y="2470419"/>
            <a:ext cx="3443739" cy="824604"/>
            <a:chOff x="5527541" y="3361316"/>
            <a:chExt cx="3443739" cy="824604"/>
          </a:xfrm>
        </p:grpSpPr>
        <p:pic>
          <p:nvPicPr>
            <p:cNvPr id="47" name="Picture 46" descr="Route-5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541" y="3407858"/>
              <a:ext cx="731520" cy="731520"/>
            </a:xfrm>
            <a:prstGeom prst="rect">
              <a:avLst/>
            </a:prstGeom>
          </p:spPr>
        </p:pic>
        <p:sp>
          <p:nvSpPr>
            <p:cNvPr id="48" name="Content Placeholder 8"/>
            <p:cNvSpPr txBox="1">
              <a:spLocks/>
            </p:cNvSpPr>
            <p:nvPr/>
          </p:nvSpPr>
          <p:spPr>
            <a:xfrm>
              <a:off x="6166971" y="3361316"/>
              <a:ext cx="2804309" cy="82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b="1" dirty="0" smtClean="0">
                  <a:solidFill>
                    <a:schemeClr val="accent6"/>
                  </a:solidFill>
                </a:rPr>
                <a:t>Amazon Route 53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>
                  <a:solidFill>
                    <a:schemeClr val="tx1"/>
                  </a:solidFill>
                </a:rPr>
                <a:t>Latency-based routing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Content Placeholder 8"/>
          <p:cNvSpPr>
            <a:spLocks noGrp="1"/>
          </p:cNvSpPr>
          <p:nvPr>
            <p:ph idx="1"/>
          </p:nvPr>
        </p:nvSpPr>
        <p:spPr>
          <a:xfrm>
            <a:off x="6044715" y="2459651"/>
            <a:ext cx="2823881" cy="84553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6"/>
                </a:solidFill>
              </a:rPr>
              <a:t>Amazon </a:t>
            </a:r>
            <a:r>
              <a:rPr lang="en-US" sz="2000" b="1" dirty="0" err="1" smtClean="0">
                <a:solidFill>
                  <a:schemeClr val="accent6"/>
                </a:solidFill>
              </a:rPr>
              <a:t>CloudFront</a:t>
            </a:r>
            <a:endParaRPr lang="en-US" sz="2000" b="1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s</a:t>
            </a:r>
            <a:r>
              <a:rPr lang="en-US" sz="2000" dirty="0" smtClean="0">
                <a:solidFill>
                  <a:srgbClr val="000000"/>
                </a:solidFill>
              </a:rPr>
              <a:t>tatic/dynamic content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0" name="Picture 49" descr="CloudFron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33" y="2516657"/>
            <a:ext cx="731520" cy="73152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2040028" y="3447770"/>
            <a:ext cx="5386803" cy="1266030"/>
            <a:chOff x="2081752" y="2448907"/>
            <a:chExt cx="5386803" cy="1266030"/>
          </a:xfrm>
        </p:grpSpPr>
        <p:pic>
          <p:nvPicPr>
            <p:cNvPr id="52" name="Picture 51" descr="Compute-Store-Database-In-Cloud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100" y="3336689"/>
              <a:ext cx="607455" cy="378248"/>
            </a:xfrm>
            <a:prstGeom prst="rect">
              <a:avLst/>
            </a:prstGeom>
          </p:spPr>
        </p:pic>
        <p:pic>
          <p:nvPicPr>
            <p:cNvPr id="53" name="Picture 52" descr="Compute-Store-Database-In-Cloud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752" y="2448907"/>
              <a:ext cx="607455" cy="378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33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37" y="22550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>
                <a:solidFill>
                  <a:schemeClr val="accent6"/>
                </a:solidFill>
                <a:latin typeface="+mj-ea"/>
              </a:rPr>
              <a:t>移动应用开发人员告诉我们</a:t>
            </a:r>
            <a:r>
              <a:rPr lang="en-US" altLang="zh-CN" dirty="0" smtClean="0">
                <a:solidFill>
                  <a:schemeClr val="accent6"/>
                </a:solidFill>
                <a:latin typeface="+mj-ea"/>
              </a:rPr>
              <a:t>……</a:t>
            </a:r>
            <a:endParaRPr lang="zh-CN" altLang="en-US" dirty="0">
              <a:solidFill>
                <a:schemeClr val="accent6"/>
              </a:solidFill>
              <a:latin typeface="+mj-ea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895756" y="2724587"/>
            <a:ext cx="1919386" cy="3085543"/>
            <a:chOff x="3732975" y="1314419"/>
            <a:chExt cx="1919386" cy="3085543"/>
          </a:xfrm>
        </p:grpSpPr>
        <p:pic>
          <p:nvPicPr>
            <p:cNvPr id="40" name="Picture 39" descr="Android-Phon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975" y="1314419"/>
              <a:ext cx="1919386" cy="3085543"/>
            </a:xfrm>
            <a:prstGeom prst="rect">
              <a:avLst/>
            </a:prstGeom>
          </p:spPr>
        </p:pic>
        <p:pic>
          <p:nvPicPr>
            <p:cNvPr id="54" name="Picture 53" descr="your-app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321" y="2402987"/>
              <a:ext cx="863777" cy="89420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329038" y="2287084"/>
            <a:ext cx="4026895" cy="1163494"/>
            <a:chOff x="166257" y="876916"/>
            <a:chExt cx="4026895" cy="1163494"/>
          </a:xfrm>
        </p:grpSpPr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166257" y="876916"/>
              <a:ext cx="1844673" cy="8162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zh-CN" altLang="en-US" sz="2400" dirty="0" smtClean="0">
                  <a:solidFill>
                    <a:schemeClr val="accent6"/>
                  </a:solidFill>
                </a:rPr>
                <a:t>认证与授权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cxnSp>
          <p:nvCxnSpPr>
            <p:cNvPr id="57" name="Elbow Connector 56"/>
            <p:cNvCxnSpPr>
              <a:endCxn id="56" idx="3"/>
            </p:cNvCxnSpPr>
            <p:nvPr/>
          </p:nvCxnSpPr>
          <p:spPr>
            <a:xfrm rot="10800000">
              <a:off x="2010931" y="1285052"/>
              <a:ext cx="2182221" cy="755358"/>
            </a:xfrm>
            <a:prstGeom prst="bentConnector3">
              <a:avLst>
                <a:gd name="adj1" fmla="val 24029"/>
              </a:avLst>
            </a:prstGeom>
            <a:ln w="28575" cmpd="sng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 txBox="1">
            <a:spLocks/>
          </p:cNvSpPr>
          <p:nvPr/>
        </p:nvSpPr>
        <p:spPr>
          <a:xfrm>
            <a:off x="628180" y="2999670"/>
            <a:ext cx="3061009" cy="856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00" indent="-162000">
              <a:spcBef>
                <a:spcPts val="0"/>
              </a:spcBef>
            </a:pPr>
            <a:r>
              <a:rPr lang="en-US" sz="1600" dirty="0" smtClean="0"/>
              <a:t>Authentication providers</a:t>
            </a:r>
            <a:br>
              <a:rPr lang="en-US" sz="1600" dirty="0" smtClean="0"/>
            </a:br>
            <a:r>
              <a:rPr lang="en-US" sz="1400" dirty="0" smtClean="0"/>
              <a:t>(your own, Facebook, Google, Amazon, </a:t>
            </a:r>
            <a:r>
              <a:rPr lang="en-US" sz="1400" dirty="0" err="1" smtClean="0"/>
              <a:t>OpenID</a:t>
            </a:r>
            <a:r>
              <a:rPr lang="en-US" sz="1400" dirty="0" smtClean="0"/>
              <a:t>, …)</a:t>
            </a:r>
            <a:endParaRPr lang="en-US" sz="1400" dirty="0"/>
          </a:p>
          <a:p>
            <a:pPr marL="162000" indent="-162000">
              <a:spcBef>
                <a:spcPts val="0"/>
              </a:spcBef>
            </a:pPr>
            <a:r>
              <a:rPr lang="en-US" sz="1600" dirty="0" smtClean="0"/>
              <a:t>Unauthenticated user support</a:t>
            </a:r>
          </a:p>
          <a:p>
            <a:pPr marL="162000" indent="-162000" algn="ctr">
              <a:spcBef>
                <a:spcPts val="0"/>
              </a:spcBef>
            </a:pPr>
            <a:endParaRPr lang="en-US" sz="20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386982" y="4328933"/>
            <a:ext cx="4141830" cy="776158"/>
            <a:chOff x="224201" y="2918765"/>
            <a:chExt cx="4141830" cy="776158"/>
          </a:xfrm>
        </p:grpSpPr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224201" y="2918765"/>
              <a:ext cx="1675442" cy="7761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2400" dirty="0" smtClean="0">
                  <a:solidFill>
                    <a:schemeClr val="accent6"/>
                  </a:solidFill>
                </a:rPr>
                <a:t>消息推送</a:t>
              </a:r>
              <a:endParaRPr lang="en-US" sz="2400" dirty="0" smtClean="0">
                <a:solidFill>
                  <a:schemeClr val="accent6"/>
                </a:solidFill>
              </a:endParaRPr>
            </a:p>
          </p:txBody>
        </p:sp>
        <p:cxnSp>
          <p:nvCxnSpPr>
            <p:cNvPr id="61" name="Elbow Connector 60"/>
            <p:cNvCxnSpPr>
              <a:endCxn id="60" idx="3"/>
            </p:cNvCxnSpPr>
            <p:nvPr/>
          </p:nvCxnSpPr>
          <p:spPr>
            <a:xfrm rot="10800000">
              <a:off x="1899644" y="3306844"/>
              <a:ext cx="2466387" cy="20963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ontent Placeholder 2"/>
          <p:cNvSpPr txBox="1">
            <a:spLocks/>
          </p:cNvSpPr>
          <p:nvPr/>
        </p:nvSpPr>
        <p:spPr>
          <a:xfrm>
            <a:off x="444732" y="5052016"/>
            <a:ext cx="3061009" cy="1102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00" indent="-162000"/>
            <a:r>
              <a:rPr lang="en-US" sz="1600" dirty="0"/>
              <a:t>D</a:t>
            </a:r>
            <a:r>
              <a:rPr lang="en-US" sz="1600" smtClean="0"/>
              <a:t>ifferent </a:t>
            </a:r>
            <a:r>
              <a:rPr lang="en-US" sz="1600" dirty="0"/>
              <a:t>push providers (Apple/Google/...)</a:t>
            </a:r>
          </a:p>
          <a:p>
            <a:pPr marL="162000" indent="-162000"/>
            <a:r>
              <a:rPr lang="en-US" sz="1600" smtClean="0"/>
              <a:t>Shared </a:t>
            </a:r>
            <a:r>
              <a:rPr lang="en-US" sz="1600" dirty="0"/>
              <a:t>service </a:t>
            </a:r>
            <a:r>
              <a:rPr lang="en-US" sz="1600" dirty="0" smtClean="0"/>
              <a:t>to push to any phone that is registered</a:t>
            </a:r>
            <a:endParaRPr lang="en-US" sz="1600" dirty="0"/>
          </a:p>
          <a:p>
            <a:pPr marL="162000" indent="-162000" algn="ctr">
              <a:spcBef>
                <a:spcPts val="0"/>
              </a:spcBef>
            </a:pPr>
            <a:endParaRPr lang="en-US" sz="20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4903384" y="1784621"/>
            <a:ext cx="3560823" cy="1731855"/>
            <a:chOff x="4740603" y="508566"/>
            <a:chExt cx="3560823" cy="1731855"/>
          </a:xfrm>
        </p:grpSpPr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6922645" y="508566"/>
              <a:ext cx="1378781" cy="4698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2400" dirty="0" smtClean="0">
                  <a:solidFill>
                    <a:schemeClr val="accent6"/>
                  </a:solidFill>
                </a:rPr>
                <a:t>数据 </a:t>
              </a:r>
              <a:r>
                <a:rPr lang="en-US" altLang="zh-CN" sz="2400" dirty="0" smtClean="0">
                  <a:solidFill>
                    <a:schemeClr val="accent6"/>
                  </a:solidFill>
                </a:rPr>
                <a:t>API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cxnSp>
          <p:nvCxnSpPr>
            <p:cNvPr id="65" name="Elbow Connector 64"/>
            <p:cNvCxnSpPr>
              <a:endCxn id="64" idx="1"/>
            </p:cNvCxnSpPr>
            <p:nvPr/>
          </p:nvCxnSpPr>
          <p:spPr>
            <a:xfrm flipV="1">
              <a:off x="4740603" y="743497"/>
              <a:ext cx="2182042" cy="1496924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Content Placeholder 2"/>
          <p:cNvSpPr txBox="1">
            <a:spLocks/>
          </p:cNvSpPr>
          <p:nvPr/>
        </p:nvSpPr>
        <p:spPr>
          <a:xfrm>
            <a:off x="5828803" y="2245947"/>
            <a:ext cx="3061009" cy="3107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00" indent="-162000">
              <a:spcBef>
                <a:spcPts val="1200"/>
              </a:spcBef>
            </a:pPr>
            <a:r>
              <a:rPr lang="en-US" sz="1600" dirty="0"/>
              <a:t>a</a:t>
            </a:r>
            <a:r>
              <a:rPr lang="en-US" sz="1600" dirty="0" smtClean="0"/>
              <a:t>uthorize all calls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/>
              <a:t>r</a:t>
            </a:r>
            <a:r>
              <a:rPr lang="en-US" sz="1600" dirty="0" smtClean="0"/>
              <a:t>etrieve/sync user profile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/>
              <a:t>r</a:t>
            </a:r>
            <a:r>
              <a:rPr lang="en-US" sz="1600" dirty="0" smtClean="0"/>
              <a:t>ead/write shared data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 smtClean="0"/>
              <a:t>send data asynchronously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/>
              <a:t>s</a:t>
            </a:r>
            <a:r>
              <a:rPr lang="en-US" sz="1600" dirty="0" smtClean="0"/>
              <a:t>earch text/location data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 smtClean="0"/>
              <a:t>upload </a:t>
            </a:r>
            <a:r>
              <a:rPr lang="en-US" sz="1600" dirty="0"/>
              <a:t>user generated </a:t>
            </a:r>
            <a:r>
              <a:rPr lang="en-US" sz="1600" dirty="0" smtClean="0"/>
              <a:t>media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/>
              <a:t>u</a:t>
            </a:r>
            <a:r>
              <a:rPr lang="en-US" sz="1600" dirty="0" smtClean="0"/>
              <a:t>pload analytics data</a:t>
            </a:r>
          </a:p>
          <a:p>
            <a:pPr marL="162000" indent="-162000">
              <a:spcBef>
                <a:spcPts val="1200"/>
              </a:spcBef>
            </a:pPr>
            <a:r>
              <a:rPr lang="en-US" sz="1600" dirty="0"/>
              <a:t>u</a:t>
            </a:r>
            <a:r>
              <a:rPr lang="en-US" sz="1600" dirty="0" smtClean="0"/>
              <a:t>pload real time data</a:t>
            </a:r>
            <a:endParaRPr lang="en-US" sz="2000" dirty="0"/>
          </a:p>
        </p:txBody>
      </p:sp>
      <p:grpSp>
        <p:nvGrpSpPr>
          <p:cNvPr id="67" name="Group 66"/>
          <p:cNvGrpSpPr/>
          <p:nvPr/>
        </p:nvGrpSpPr>
        <p:grpSpPr>
          <a:xfrm>
            <a:off x="5173784" y="5185452"/>
            <a:ext cx="3290424" cy="750551"/>
            <a:chOff x="5168760" y="3230616"/>
            <a:chExt cx="3290424" cy="750551"/>
          </a:xfrm>
        </p:grpSpPr>
        <p:sp>
          <p:nvSpPr>
            <p:cNvPr id="68" name="Content Placeholder 2"/>
            <p:cNvSpPr txBox="1">
              <a:spLocks/>
            </p:cNvSpPr>
            <p:nvPr/>
          </p:nvSpPr>
          <p:spPr>
            <a:xfrm>
              <a:off x="6077996" y="3511305"/>
              <a:ext cx="2381188" cy="4698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2400" dirty="0" smtClean="0">
                  <a:solidFill>
                    <a:schemeClr val="accent6"/>
                  </a:solidFill>
                </a:rPr>
                <a:t>用户分析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cxnSp>
          <p:nvCxnSpPr>
            <p:cNvPr id="69" name="Elbow Connector 68"/>
            <p:cNvCxnSpPr>
              <a:endCxn id="68" idx="1"/>
            </p:cNvCxnSpPr>
            <p:nvPr/>
          </p:nvCxnSpPr>
          <p:spPr>
            <a:xfrm>
              <a:off x="5168760" y="3230616"/>
              <a:ext cx="909236" cy="5156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Content Placeholder 2"/>
          <p:cNvSpPr txBox="1">
            <a:spLocks/>
          </p:cNvSpPr>
          <p:nvPr/>
        </p:nvSpPr>
        <p:spPr>
          <a:xfrm>
            <a:off x="5868199" y="5785498"/>
            <a:ext cx="3165043" cy="672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00" indent="-162000">
              <a:spcBef>
                <a:spcPts val="600"/>
              </a:spcBef>
            </a:pPr>
            <a:r>
              <a:rPr lang="en-US" sz="1600" dirty="0"/>
              <a:t>o</a:t>
            </a:r>
            <a:r>
              <a:rPr lang="en-US" sz="1600" dirty="0" smtClean="0"/>
              <a:t>ngoing/NRT</a:t>
            </a:r>
          </a:p>
          <a:p>
            <a:pPr marL="162000" indent="-162000">
              <a:spcBef>
                <a:spcPts val="600"/>
              </a:spcBef>
            </a:pPr>
            <a:r>
              <a:rPr lang="en-US" sz="1600" dirty="0"/>
              <a:t>m</a:t>
            </a:r>
            <a:r>
              <a:rPr lang="en-US" sz="1600" dirty="0" smtClean="0"/>
              <a:t>arketing campaigns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298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2208</TotalTime>
  <Words>989</Words>
  <Application>Microsoft Office PowerPoint</Application>
  <PresentationFormat>全屏显示(4:3)</PresentationFormat>
  <Paragraphs>349</Paragraphs>
  <Slides>30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自定义设计</vt:lpstr>
      <vt:lpstr>PowerPoint 演示文稿</vt:lpstr>
      <vt:lpstr>    </vt:lpstr>
      <vt:lpstr>哪些移动应用在AWS平台上？</vt:lpstr>
      <vt:lpstr>哪些移动应用在AWS平台上？</vt:lpstr>
      <vt:lpstr>移动应用架构的考虑因素</vt:lpstr>
      <vt:lpstr>移动应用开发人员怎么用AWS？</vt:lpstr>
      <vt:lpstr>移动应用开发人员怎么用AWS？</vt:lpstr>
      <vt:lpstr>移动应用开发人员怎么用AWS？</vt:lpstr>
      <vt:lpstr>移动应用开发人员告诉我们……</vt:lpstr>
      <vt:lpstr>AWS已经为你准备好了一切</vt:lpstr>
      <vt:lpstr>AWS平台的移动应用架构</vt:lpstr>
      <vt:lpstr>AWS平台的移动应用架构</vt:lpstr>
      <vt:lpstr>AWS平台的移动应用架构</vt:lpstr>
      <vt:lpstr>AWS平台的移动应用架构</vt:lpstr>
      <vt:lpstr>    </vt:lpstr>
      <vt:lpstr> TCL通讯与移动应用产品介绍</vt:lpstr>
      <vt:lpstr> TCL通讯与移动应用产品介绍</vt:lpstr>
      <vt:lpstr>我们面临的需求和挑战</vt:lpstr>
      <vt:lpstr>TCL移动应用在AWS平台的架构演进</vt:lpstr>
      <vt:lpstr>TCL移动应用在AWS平台的架构演进</vt:lpstr>
      <vt:lpstr>TCL移动应用在AWS平台的架构演进</vt:lpstr>
      <vt:lpstr>TCL移动应用在AWS平台的架构演进</vt:lpstr>
      <vt:lpstr>TCL移动应用开发的技术实践</vt:lpstr>
      <vt:lpstr>TCL移动应用开发的技术实践</vt:lpstr>
      <vt:lpstr>TCL移动应用开发的技术实践</vt:lpstr>
      <vt:lpstr>TCL移动应用开发的技术实践</vt:lpstr>
      <vt:lpstr>TCL移动应用开发的技术实践</vt:lpstr>
      <vt:lpstr>TCL移动应用架构未来的规划</vt:lpstr>
      <vt:lpstr> Thanks！Q&amp;A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dido du</dc:creator>
  <cp:lastModifiedBy>MIE-BJ001</cp:lastModifiedBy>
  <cp:revision>89</cp:revision>
  <dcterms:created xsi:type="dcterms:W3CDTF">2014-03-12T03:26:46Z</dcterms:created>
  <dcterms:modified xsi:type="dcterms:W3CDTF">2015-04-23T16:29:10Z</dcterms:modified>
</cp:coreProperties>
</file>